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256" r:id="rId2"/>
    <p:sldId id="313" r:id="rId3"/>
    <p:sldId id="286" r:id="rId4"/>
    <p:sldId id="309" r:id="rId5"/>
    <p:sldId id="257" r:id="rId6"/>
    <p:sldId id="305" r:id="rId7"/>
    <p:sldId id="294" r:id="rId8"/>
    <p:sldId id="295" r:id="rId9"/>
    <p:sldId id="297" r:id="rId10"/>
    <p:sldId id="307" r:id="rId11"/>
    <p:sldId id="296" r:id="rId12"/>
    <p:sldId id="320" r:id="rId13"/>
    <p:sldId id="299" r:id="rId14"/>
    <p:sldId id="265" r:id="rId15"/>
    <p:sldId id="266" r:id="rId16"/>
    <p:sldId id="268" r:id="rId17"/>
    <p:sldId id="312" r:id="rId18"/>
    <p:sldId id="302" r:id="rId19"/>
    <p:sldId id="261" r:id="rId20"/>
    <p:sldId id="278" r:id="rId21"/>
    <p:sldId id="280" r:id="rId22"/>
    <p:sldId id="288" r:id="rId23"/>
    <p:sldId id="289" r:id="rId24"/>
    <p:sldId id="291" r:id="rId25"/>
    <p:sldId id="290" r:id="rId26"/>
    <p:sldId id="281" r:id="rId27"/>
    <p:sldId id="319" r:id="rId28"/>
    <p:sldId id="321" r:id="rId29"/>
    <p:sldId id="322"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13" autoAdjust="0"/>
    <p:restoredTop sz="94687"/>
  </p:normalViewPr>
  <p:slideViewPr>
    <p:cSldViewPr>
      <p:cViewPr varScale="1">
        <p:scale>
          <a:sx n="104" d="100"/>
          <a:sy n="104" d="100"/>
        </p:scale>
        <p:origin x="1920" y="2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88F8A4C-B61F-48E5-A2F9-B906267CF063}" type="datetimeFigureOut">
              <a:rPr lang="en-GB" smtClean="0"/>
              <a:t>11/04/2022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8602FE-42BE-4649-8620-4FC46AE2B84B}" type="slidenum">
              <a:rPr lang="en-GB" smtClean="0"/>
              <a:t>‹#›</a:t>
            </a:fld>
            <a:endParaRPr lang="en-GB"/>
          </a:p>
        </p:txBody>
      </p:sp>
    </p:spTree>
    <p:extLst>
      <p:ext uri="{BB962C8B-B14F-4D97-AF65-F5344CB8AC3E}">
        <p14:creationId xmlns:p14="http://schemas.microsoft.com/office/powerpoint/2010/main" val="4009854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A16FDF4-9A51-44DB-AE3A-1CE87686ED0B}" type="datetimeFigureOut">
              <a:rPr lang="en-GB" smtClean="0"/>
              <a:t>11/04/2022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E65921B-398B-45B6-9368-4A7715E172D5}"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16FDF4-9A51-44DB-AE3A-1CE87686ED0B}" type="datetimeFigureOut">
              <a:rPr lang="en-GB" smtClean="0"/>
              <a:t>11/04/2022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E65921B-398B-45B6-9368-4A7715E172D5}"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16FDF4-9A51-44DB-AE3A-1CE87686ED0B}" type="datetimeFigureOut">
              <a:rPr lang="en-GB" smtClean="0"/>
              <a:t>11/04/2022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E65921B-398B-45B6-9368-4A7715E172D5}"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16FDF4-9A51-44DB-AE3A-1CE87686ED0B}" type="datetimeFigureOut">
              <a:rPr lang="en-GB" smtClean="0"/>
              <a:t>11/04/2022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E65921B-398B-45B6-9368-4A7715E172D5}"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A16FDF4-9A51-44DB-AE3A-1CE87686ED0B}" type="datetimeFigureOut">
              <a:rPr lang="en-GB" smtClean="0"/>
              <a:t>11/04/2022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E65921B-398B-45B6-9368-4A7715E172D5}"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A16FDF4-9A51-44DB-AE3A-1CE87686ED0B}" type="datetimeFigureOut">
              <a:rPr lang="en-GB" smtClean="0"/>
              <a:t>11/04/2022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E65921B-398B-45B6-9368-4A7715E172D5}"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A16FDF4-9A51-44DB-AE3A-1CE87686ED0B}" type="datetimeFigureOut">
              <a:rPr lang="en-GB" smtClean="0"/>
              <a:t>11/04/2022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E65921B-398B-45B6-9368-4A7715E172D5}"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A16FDF4-9A51-44DB-AE3A-1CE87686ED0B}" type="datetimeFigureOut">
              <a:rPr lang="en-GB" smtClean="0"/>
              <a:t>11/04/2022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E65921B-398B-45B6-9368-4A7715E172D5}"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16FDF4-9A51-44DB-AE3A-1CE87686ED0B}" type="datetimeFigureOut">
              <a:rPr lang="en-GB" smtClean="0"/>
              <a:t>11/04/2022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E65921B-398B-45B6-9368-4A7715E172D5}"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16FDF4-9A51-44DB-AE3A-1CE87686ED0B}" type="datetimeFigureOut">
              <a:rPr lang="en-GB" smtClean="0"/>
              <a:t>11/04/2022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E65921B-398B-45B6-9368-4A7715E172D5}" type="slidenum">
              <a:rPr lang="en-GB" smtClean="0"/>
              <a:t>‹#›</a:t>
            </a:fld>
            <a:endParaRPr lang="en-GB"/>
          </a:p>
        </p:txBody>
      </p:sp>
      <p:sp>
        <p:nvSpPr>
          <p:cNvPr id="9" name="Content Placeholder 8"/>
          <p:cNvSpPr>
            <a:spLocks noGrp="1"/>
          </p:cNvSpPr>
          <p:nvPr>
            <p:ph sz="quarter" idx="13"/>
          </p:nvPr>
        </p:nvSpPr>
        <p:spPr>
          <a:xfrm>
            <a:off x="304800" y="381000"/>
            <a:ext cx="7772400" cy="4942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3A16FDF4-9A51-44DB-AE3A-1CE87686ED0B}" type="datetimeFigureOut">
              <a:rPr lang="en-GB" smtClean="0"/>
              <a:t>11/04/2022</a:t>
            </a:fld>
            <a:endParaRPr lang="en-GB"/>
          </a:p>
        </p:txBody>
      </p:sp>
      <p:sp>
        <p:nvSpPr>
          <p:cNvPr id="9" name="Slide Number Placeholder 8"/>
          <p:cNvSpPr>
            <a:spLocks noGrp="1"/>
          </p:cNvSpPr>
          <p:nvPr>
            <p:ph type="sldNum" sz="quarter" idx="11"/>
          </p:nvPr>
        </p:nvSpPr>
        <p:spPr/>
        <p:txBody>
          <a:bodyPr/>
          <a:lstStyle/>
          <a:p>
            <a:fld id="{FE65921B-398B-45B6-9368-4A7715E172D5}" type="slidenum">
              <a:rPr lang="en-GB" smtClean="0"/>
              <a:t>‹#›</a:t>
            </a:fld>
            <a:endParaRPr lang="en-GB"/>
          </a:p>
        </p:txBody>
      </p:sp>
      <p:sp>
        <p:nvSpPr>
          <p:cNvPr id="10" name="Footer Placeholder 9"/>
          <p:cNvSpPr>
            <a:spLocks noGrp="1"/>
          </p:cNvSpPr>
          <p:nvPr>
            <p:ph type="ftr" sz="quarter" idx="12"/>
          </p:nvPr>
        </p:nvSpPr>
        <p:spPr/>
        <p:txBody>
          <a:bodyPr/>
          <a:lstStyle/>
          <a:p>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FE65921B-398B-45B6-9368-4A7715E172D5}" type="slidenum">
              <a:rPr lang="en-GB" smtClean="0"/>
              <a:t>‹#›</a:t>
            </a:fld>
            <a:endParaRPr lang="en-GB"/>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GB"/>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3A16FDF4-9A51-44DB-AE3A-1CE87686ED0B}" type="datetimeFigureOut">
              <a:rPr lang="en-GB" smtClean="0"/>
              <a:t>11/04/2022</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jpeg"/><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Approaches to Learning</a:t>
            </a:r>
          </a:p>
        </p:txBody>
      </p:sp>
      <p:sp>
        <p:nvSpPr>
          <p:cNvPr id="3" name="Subtitle 2"/>
          <p:cNvSpPr>
            <a:spLocks noGrp="1"/>
          </p:cNvSpPr>
          <p:nvPr>
            <p:ph type="subTitle" idx="1"/>
          </p:nvPr>
        </p:nvSpPr>
        <p:spPr/>
        <p:txBody>
          <a:bodyPr/>
          <a:lstStyle/>
          <a:p>
            <a:r>
              <a:rPr lang="en-GB" dirty="0"/>
              <a:t>Assignment 2 – Reflective Portfolio; Report and Appendices</a:t>
            </a:r>
          </a:p>
          <a:p>
            <a:r>
              <a:rPr lang="en-GB" dirty="0"/>
              <a:t>Due Wed April 28</a:t>
            </a:r>
            <a:r>
              <a:rPr lang="en-GB" baseline="30000" dirty="0"/>
              <a:t>th</a:t>
            </a:r>
            <a:r>
              <a:rPr lang="en-GB" dirty="0"/>
              <a:t> 9pm</a:t>
            </a:r>
          </a:p>
        </p:txBody>
      </p:sp>
    </p:spTree>
    <p:extLst>
      <p:ext uri="{BB962C8B-B14F-4D97-AF65-F5344CB8AC3E}">
        <p14:creationId xmlns:p14="http://schemas.microsoft.com/office/powerpoint/2010/main" val="13580313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dirty="0"/>
              <a:t>Example content for introduction (100 words)</a:t>
            </a:r>
          </a:p>
        </p:txBody>
      </p:sp>
      <p:sp>
        <p:nvSpPr>
          <p:cNvPr id="3" name="Content Placeholder 2"/>
          <p:cNvSpPr>
            <a:spLocks noGrp="1"/>
          </p:cNvSpPr>
          <p:nvPr>
            <p:ph idx="1"/>
          </p:nvPr>
        </p:nvSpPr>
        <p:spPr/>
        <p:txBody>
          <a:bodyPr/>
          <a:lstStyle/>
          <a:p>
            <a:pPr marL="6350" indent="-6350" algn="just">
              <a:lnSpc>
                <a:spcPct val="112000"/>
              </a:lnSpc>
              <a:spcAft>
                <a:spcPts val="555"/>
              </a:spcAft>
            </a:pPr>
            <a:endParaRPr lang="en-US" sz="2800" dirty="0">
              <a:solidFill>
                <a:srgbClr val="000000"/>
              </a:solidFill>
              <a:latin typeface="Calibri" panose="020F0502020204030204" pitchFamily="34" charset="0"/>
              <a:ea typeface="Calibri" panose="020F0502020204030204" pitchFamily="34" charset="0"/>
              <a:cs typeface="Arial" panose="020B0604020202020204" pitchFamily="34" charset="0"/>
            </a:endParaRPr>
          </a:p>
          <a:p>
            <a:pPr marL="6350" indent="-6350" algn="just">
              <a:lnSpc>
                <a:spcPct val="112000"/>
              </a:lnSpc>
              <a:spcAft>
                <a:spcPts val="555"/>
              </a:spcAft>
            </a:pPr>
            <a:r>
              <a:rPr lang="en-US" sz="2800" dirty="0">
                <a:solidFill>
                  <a:srgbClr val="000000"/>
                </a:solidFill>
                <a:latin typeface="Calibri" panose="020F0502020204030204" pitchFamily="34" charset="0"/>
                <a:ea typeface="Calibri" panose="020F0502020204030204" pitchFamily="34" charset="0"/>
                <a:cs typeface="Arial" panose="020B0604020202020204" pitchFamily="34" charset="0"/>
              </a:rPr>
              <a:t>What are ‘approaches to learning’ and what is ‘reflection’? (Lecture 2) Why are these important… </a:t>
            </a:r>
            <a:endParaRPr lang="en-GB" sz="2800" dirty="0">
              <a:solidFill>
                <a:srgbClr val="000000"/>
              </a:solidFill>
              <a:latin typeface="Calibri" panose="020F0502020204030204" pitchFamily="34" charset="0"/>
              <a:ea typeface="Calibri" panose="020F0502020204030204" pitchFamily="34" charset="0"/>
            </a:endParaRPr>
          </a:p>
          <a:p>
            <a:pPr marL="6350" indent="-6350" algn="just">
              <a:lnSpc>
                <a:spcPct val="112000"/>
              </a:lnSpc>
              <a:spcAft>
                <a:spcPts val="555"/>
              </a:spcAft>
            </a:pPr>
            <a:r>
              <a:rPr lang="en-US" sz="2800" dirty="0">
                <a:solidFill>
                  <a:srgbClr val="000000"/>
                </a:solidFill>
                <a:latin typeface="Calibri" panose="020F0502020204030204" pitchFamily="34" charset="0"/>
                <a:ea typeface="Calibri" panose="020F0502020204030204" pitchFamily="34" charset="0"/>
                <a:cs typeface="Arial" panose="020B0604020202020204" pitchFamily="34" charset="0"/>
              </a:rPr>
              <a:t>E.g. For development of academic self, personal self and professional self?</a:t>
            </a:r>
            <a:endParaRPr lang="en-GB" sz="2800" dirty="0">
              <a:solidFill>
                <a:srgbClr val="000000"/>
              </a:solidFill>
              <a:latin typeface="Calibri" panose="020F0502020204030204" pitchFamily="34" charset="0"/>
              <a:ea typeface="Calibri" panose="020F0502020204030204" pitchFamily="34" charset="0"/>
            </a:endParaRPr>
          </a:p>
          <a:p>
            <a:pPr marL="6350" indent="-6350" algn="just">
              <a:lnSpc>
                <a:spcPct val="112000"/>
              </a:lnSpc>
              <a:spcAft>
                <a:spcPts val="555"/>
              </a:spcAft>
            </a:pPr>
            <a:r>
              <a:rPr lang="en-US" sz="2800" dirty="0">
                <a:solidFill>
                  <a:srgbClr val="000000"/>
                </a:solidFill>
                <a:latin typeface="Calibri" panose="020F0502020204030204" pitchFamily="34" charset="0"/>
                <a:ea typeface="Calibri" panose="020F0502020204030204" pitchFamily="34" charset="0"/>
                <a:cs typeface="Arial" panose="020B0604020202020204" pitchFamily="34" charset="0"/>
              </a:rPr>
              <a:t>E.g. For application to future work with children and young people in settings</a:t>
            </a:r>
            <a:endParaRPr lang="en-GB" sz="2800" dirty="0">
              <a:solidFill>
                <a:srgbClr val="000000"/>
              </a:solidFill>
              <a:latin typeface="Calibri" panose="020F0502020204030204" pitchFamily="34" charset="0"/>
              <a:ea typeface="Calibri" panose="020F0502020204030204" pitchFamily="34" charset="0"/>
            </a:endParaRPr>
          </a:p>
          <a:p>
            <a:endParaRPr lang="en-GB" dirty="0"/>
          </a:p>
        </p:txBody>
      </p:sp>
    </p:spTree>
    <p:extLst>
      <p:ext uri="{BB962C8B-B14F-4D97-AF65-F5344CB8AC3E}">
        <p14:creationId xmlns:p14="http://schemas.microsoft.com/office/powerpoint/2010/main" val="35097129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dirty="0"/>
              <a:t>Example Introduction (Approx. 100 words)</a:t>
            </a:r>
          </a:p>
        </p:txBody>
      </p:sp>
      <p:sp>
        <p:nvSpPr>
          <p:cNvPr id="3" name="Content Placeholder 2"/>
          <p:cNvSpPr>
            <a:spLocks noGrp="1"/>
          </p:cNvSpPr>
          <p:nvPr>
            <p:ph idx="1"/>
          </p:nvPr>
        </p:nvSpPr>
        <p:spPr>
          <a:xfrm>
            <a:off x="457200" y="1600200"/>
            <a:ext cx="7620000" cy="4997152"/>
          </a:xfrm>
        </p:spPr>
        <p:txBody>
          <a:bodyPr>
            <a:normAutofit fontScale="92500"/>
          </a:bodyPr>
          <a:lstStyle/>
          <a:p>
            <a:r>
              <a:rPr lang="en-US" dirty="0"/>
              <a:t>This module, ‘Approaches to Learning’ has encouraged me to consider a number of topics;………….. Studying about topics such as.......is important because it helps us to understand…. I feel that I have learned most from studying the topic………I especially enjoyed learning that….</a:t>
            </a:r>
          </a:p>
          <a:p>
            <a:r>
              <a:rPr lang="en-US" dirty="0"/>
              <a:t>The module has also required us to reflect on our learning in this module and how the topics relate to our academic self, personal self and professional self . Reflection means….This is important because…….I feel that I have particularly developed my knowledge and skills in the areas of………..(See Appendix 5 page 12 where I have outlined my strengths and weaknesses within a SWOT analysis)</a:t>
            </a:r>
          </a:p>
          <a:p>
            <a:r>
              <a:rPr lang="en-US" dirty="0"/>
              <a:t>This development will be particularly important to me in that………… (100 words)</a:t>
            </a:r>
          </a:p>
          <a:p>
            <a:r>
              <a:rPr lang="en-US" dirty="0">
                <a:solidFill>
                  <a:srgbClr val="0070C0"/>
                </a:solidFill>
              </a:rPr>
              <a:t>The two themes to be considered in this reflective report are…..&amp;….</a:t>
            </a:r>
          </a:p>
        </p:txBody>
      </p:sp>
    </p:spTree>
    <p:extLst>
      <p:ext uri="{BB962C8B-B14F-4D97-AF65-F5344CB8AC3E}">
        <p14:creationId xmlns:p14="http://schemas.microsoft.com/office/powerpoint/2010/main" val="41502194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332656"/>
            <a:ext cx="8208912" cy="1584176"/>
          </a:xfrm>
        </p:spPr>
        <p:txBody>
          <a:bodyPr/>
          <a:lstStyle/>
          <a:p>
            <a:br>
              <a:rPr lang="en-US" sz="2800" dirty="0"/>
            </a:br>
            <a:r>
              <a:rPr lang="en-US" sz="2800" dirty="0"/>
              <a:t>MAIN BODY: </a:t>
            </a:r>
            <a:r>
              <a:rPr lang="en-US" sz="2800" dirty="0">
                <a:solidFill>
                  <a:schemeClr val="tx1"/>
                </a:solidFill>
              </a:rPr>
              <a:t>Consider theories studied this term. Choose </a:t>
            </a:r>
            <a:r>
              <a:rPr lang="en-US" sz="2800" b="1" dirty="0"/>
              <a:t>TWO </a:t>
            </a:r>
            <a:r>
              <a:rPr lang="en-US" sz="2800" dirty="0"/>
              <a:t>themes </a:t>
            </a:r>
            <a:r>
              <a:rPr lang="en-US" sz="2800" dirty="0">
                <a:solidFill>
                  <a:schemeClr val="tx1"/>
                </a:solidFill>
              </a:rPr>
              <a:t>from the following</a:t>
            </a:r>
            <a:r>
              <a:rPr lang="en-US" sz="2800" b="1" dirty="0">
                <a:solidFill>
                  <a:schemeClr val="tx1"/>
                </a:solidFill>
              </a:rPr>
              <a:t> </a:t>
            </a:r>
            <a:r>
              <a:rPr lang="en-US" sz="2800" dirty="0">
                <a:solidFill>
                  <a:schemeClr val="tx1"/>
                </a:solidFill>
              </a:rPr>
              <a:t>that you feel have helped you to understand better; your personal, academic and future professional life:  </a:t>
            </a:r>
            <a:r>
              <a:rPr lang="en-US" sz="2800" dirty="0">
                <a:solidFill>
                  <a:srgbClr val="FF0000"/>
                </a:solidFill>
              </a:rPr>
              <a:t>(600 + 600 words)</a:t>
            </a:r>
            <a:br>
              <a:rPr lang="en-GB" sz="2400" dirty="0">
                <a:solidFill>
                  <a:schemeClr val="tx1"/>
                </a:solidFill>
              </a:rPr>
            </a:br>
            <a:endParaRPr lang="en-GB" sz="2400" dirty="0">
              <a:solidFill>
                <a:schemeClr val="tx1"/>
              </a:solidFill>
            </a:endParaRPr>
          </a:p>
        </p:txBody>
      </p:sp>
      <p:sp>
        <p:nvSpPr>
          <p:cNvPr id="3" name="Content Placeholder 2"/>
          <p:cNvSpPr>
            <a:spLocks noGrp="1"/>
          </p:cNvSpPr>
          <p:nvPr>
            <p:ph idx="1"/>
          </p:nvPr>
        </p:nvSpPr>
        <p:spPr>
          <a:xfrm>
            <a:off x="457200" y="1916832"/>
            <a:ext cx="7620000" cy="4680520"/>
          </a:xfrm>
        </p:spPr>
        <p:txBody>
          <a:bodyPr>
            <a:normAutofit fontScale="85000" lnSpcReduction="20000"/>
          </a:bodyPr>
          <a:lstStyle/>
          <a:p>
            <a:pPr lvl="0"/>
            <a:endParaRPr lang="en-US" b="1" dirty="0"/>
          </a:p>
          <a:p>
            <a:pPr lvl="0"/>
            <a:r>
              <a:rPr lang="en-US" sz="2400" b="1" dirty="0"/>
              <a:t>Constructing our knowledge of the world; Constructivism - </a:t>
            </a:r>
            <a:r>
              <a:rPr lang="en-US" sz="2400" dirty="0"/>
              <a:t>Consider ways that you, within an early years setting or school could employ Piaget’s and Vygotsky’s theories. Discuss possible practical problems in implementing the theories (Tasks  4 &amp; 5)</a:t>
            </a:r>
            <a:br>
              <a:rPr lang="en-GB" sz="2400" dirty="0"/>
            </a:br>
            <a:r>
              <a:rPr lang="en-US" sz="2400" b="1" dirty="0"/>
              <a:t>Personal attributes</a:t>
            </a:r>
            <a:r>
              <a:rPr lang="en-US" sz="2400" dirty="0"/>
              <a:t>; Discuss  your own  self-esteem, self-efficacy and self-regulation,  multiple &amp; emotional intelligences, and how quality educational settings nurture some of these in children (Task  6, 8 &amp; 10a) </a:t>
            </a:r>
          </a:p>
          <a:p>
            <a:pPr lvl="0"/>
            <a:r>
              <a:rPr lang="en-US" sz="2400" b="1" dirty="0"/>
              <a:t>Communication</a:t>
            </a:r>
            <a:r>
              <a:rPr lang="en-US" sz="2400" dirty="0"/>
              <a:t>; Consider ways that you have been supported in terms of your language &amp; literacy (including SEND or EAL experiences), and  how you could support children effectively in terms of language &amp; literacy development  (including those with SEND or EAL) (Task 9 &amp; 10a)</a:t>
            </a:r>
            <a:br>
              <a:rPr lang="en-GB" sz="2400" dirty="0"/>
            </a:br>
            <a:r>
              <a:rPr lang="en-US" sz="2400" b="1" dirty="0"/>
              <a:t>Social Influences; </a:t>
            </a:r>
            <a:r>
              <a:rPr lang="en-US" sz="2400" dirty="0"/>
              <a:t>Consider how children’s education is (and your own has been) affected by wider social influences such as wealth &amp; poverty, gender and/or ethnicity (Refer to Bronfenbrenner’s </a:t>
            </a:r>
            <a:r>
              <a:rPr lang="en-US" sz="2400" dirty="0" err="1"/>
              <a:t>Macrosystem</a:t>
            </a:r>
            <a:r>
              <a:rPr lang="en-US" sz="2400" dirty="0"/>
              <a:t> and statistical evidence) (Task 6, 7 &amp; 10b)</a:t>
            </a:r>
            <a:endParaRPr lang="en-GB" sz="2400" dirty="0"/>
          </a:p>
          <a:p>
            <a:endParaRPr lang="en-GB" dirty="0"/>
          </a:p>
        </p:txBody>
      </p:sp>
    </p:spTree>
    <p:extLst>
      <p:ext uri="{BB962C8B-B14F-4D97-AF65-F5344CB8AC3E}">
        <p14:creationId xmlns:p14="http://schemas.microsoft.com/office/powerpoint/2010/main" val="2098949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a:p>
            <a:endParaRPr lang="en-GB" dirty="0"/>
          </a:p>
          <a:p>
            <a:pPr marL="114300" indent="0">
              <a:buNone/>
            </a:pPr>
            <a:r>
              <a:rPr lang="en-GB" sz="6000" dirty="0"/>
              <a:t>How to tackle each chosen theme……….</a:t>
            </a:r>
          </a:p>
        </p:txBody>
      </p:sp>
    </p:spTree>
    <p:extLst>
      <p:ext uri="{BB962C8B-B14F-4D97-AF65-F5344CB8AC3E}">
        <p14:creationId xmlns:p14="http://schemas.microsoft.com/office/powerpoint/2010/main" val="23015583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74638"/>
            <a:ext cx="7681664" cy="1650682"/>
          </a:xfrm>
        </p:spPr>
        <p:txBody>
          <a:bodyPr/>
          <a:lstStyle/>
          <a:p>
            <a:br>
              <a:rPr lang="en-GB" sz="3600" b="1" dirty="0"/>
            </a:br>
            <a:br>
              <a:rPr lang="en-GB" sz="3600" b="1" dirty="0"/>
            </a:br>
            <a:r>
              <a:rPr lang="en-GB" sz="2400" b="1" dirty="0"/>
              <a:t>Theme 1 </a:t>
            </a:r>
            <a:r>
              <a:rPr lang="en-GB" sz="2400" dirty="0"/>
              <a:t>– </a:t>
            </a:r>
            <a:r>
              <a:rPr lang="en-US" sz="2400" b="1" dirty="0"/>
              <a:t>Constructing our knowledge of the world; </a:t>
            </a:r>
            <a:r>
              <a:rPr lang="en-US" sz="2000" b="1" dirty="0"/>
              <a:t>Constructivism - </a:t>
            </a:r>
            <a:r>
              <a:rPr lang="en-US" sz="2000" dirty="0"/>
              <a:t>Consider ways that you, within an early years setting or school, could employ Piaget’s and Vygotsky’s theories. Discuss possible practical problems in implementing the theories (Tasks  4 &amp; 5) (Lecture 8, 9 &amp; 16)</a:t>
            </a:r>
            <a:br>
              <a:rPr lang="en-GB" sz="2000" dirty="0"/>
            </a:br>
            <a:br>
              <a:rPr lang="en-GB" sz="4800" b="1" dirty="0"/>
            </a:br>
            <a:endParaRPr lang="en-GB" dirty="0"/>
          </a:p>
        </p:txBody>
      </p:sp>
      <p:sp>
        <p:nvSpPr>
          <p:cNvPr id="3" name="Content Placeholder 2"/>
          <p:cNvSpPr>
            <a:spLocks noGrp="1"/>
          </p:cNvSpPr>
          <p:nvPr>
            <p:ph idx="1"/>
          </p:nvPr>
        </p:nvSpPr>
        <p:spPr>
          <a:xfrm>
            <a:off x="395536" y="1925320"/>
            <a:ext cx="7776864" cy="4672032"/>
          </a:xfrm>
        </p:spPr>
        <p:txBody>
          <a:bodyPr>
            <a:normAutofit fontScale="77500" lnSpcReduction="20000"/>
          </a:bodyPr>
          <a:lstStyle/>
          <a:p>
            <a:pPr marL="0" lvl="0" indent="0">
              <a:buClr>
                <a:srgbClr val="93A299"/>
              </a:buClr>
              <a:buNone/>
            </a:pPr>
            <a:endParaRPr lang="en-GB" dirty="0">
              <a:solidFill>
                <a:srgbClr val="292934"/>
              </a:solidFill>
            </a:endParaRPr>
          </a:p>
          <a:p>
            <a:pPr marL="0" lvl="0" indent="0">
              <a:buClr>
                <a:srgbClr val="93A299"/>
              </a:buClr>
              <a:buNone/>
            </a:pPr>
            <a:r>
              <a:rPr lang="en-GB" dirty="0">
                <a:solidFill>
                  <a:srgbClr val="292934"/>
                </a:solidFill>
              </a:rPr>
              <a:t>…The constructivist and social constructivist theorists suggest that children’s cognitive development occurs in particular ways. Two such theorists are Piaget and Vygotsky. They have both influenced early years and primary education. I will describe the theories and give examples of how I have/will refer to these theories in my work with children….(50 words)</a:t>
            </a:r>
          </a:p>
          <a:p>
            <a:pPr indent="-342900"/>
            <a:endParaRPr lang="en-GB" b="1" dirty="0"/>
          </a:p>
          <a:p>
            <a:pPr indent="-342900"/>
            <a:r>
              <a:rPr lang="en-GB" dirty="0">
                <a:solidFill>
                  <a:srgbClr val="00B0F0"/>
                </a:solidFill>
              </a:rPr>
              <a:t>Describe</a:t>
            </a:r>
            <a:r>
              <a:rPr lang="en-GB" dirty="0"/>
              <a:t> Piaget’s theory; stages, schema, assimilation, and accommodation, ‘Little Scientists’? Identify </a:t>
            </a:r>
            <a:r>
              <a:rPr lang="en-GB" dirty="0">
                <a:solidFill>
                  <a:srgbClr val="7030A0"/>
                </a:solidFill>
              </a:rPr>
              <a:t>one criticism </a:t>
            </a:r>
            <a:r>
              <a:rPr lang="en-GB" dirty="0"/>
              <a:t>of this theory. </a:t>
            </a:r>
            <a:r>
              <a:rPr lang="en-GB" dirty="0">
                <a:solidFill>
                  <a:srgbClr val="00B0F0"/>
                </a:solidFill>
              </a:rPr>
              <a:t>Applying the theory</a:t>
            </a:r>
            <a:r>
              <a:rPr lang="en-GB" dirty="0"/>
              <a:t>; How would knowledge of Piaget’s theory guide your experience working with young children? (e.g. through an enabling environment) What possible </a:t>
            </a:r>
            <a:r>
              <a:rPr lang="en-GB" dirty="0">
                <a:solidFill>
                  <a:srgbClr val="7030A0"/>
                </a:solidFill>
              </a:rPr>
              <a:t>practical problems </a:t>
            </a:r>
            <a:r>
              <a:rPr lang="en-GB" dirty="0"/>
              <a:t>might arise in implementing this theory e.g. with children with SEND? (300 words). </a:t>
            </a:r>
          </a:p>
          <a:p>
            <a:pPr indent="-342900"/>
            <a:endParaRPr lang="en-GB" dirty="0"/>
          </a:p>
          <a:p>
            <a:pPr indent="-342900"/>
            <a:r>
              <a:rPr lang="en-GB" dirty="0">
                <a:solidFill>
                  <a:srgbClr val="00B0F0"/>
                </a:solidFill>
              </a:rPr>
              <a:t>Describe</a:t>
            </a:r>
            <a:r>
              <a:rPr lang="en-GB" dirty="0"/>
              <a:t> Vygotsky’s theory and describe how children learn through ‘Cultural Tools’ (such as language). Explain the ZPD. </a:t>
            </a:r>
            <a:r>
              <a:rPr lang="en-GB" dirty="0">
                <a:solidFill>
                  <a:srgbClr val="00B0F0"/>
                </a:solidFill>
              </a:rPr>
              <a:t>Applying the Theory</a:t>
            </a:r>
            <a:r>
              <a:rPr lang="en-GB" dirty="0"/>
              <a:t>: Explain with examples how you have/would ‘scaffold children through their ZPD’. What possible </a:t>
            </a:r>
            <a:r>
              <a:rPr lang="en-GB" dirty="0">
                <a:solidFill>
                  <a:srgbClr val="7030A0"/>
                </a:solidFill>
              </a:rPr>
              <a:t>practical problems </a:t>
            </a:r>
            <a:r>
              <a:rPr lang="en-GB" dirty="0"/>
              <a:t>might arise in implementing this theory in an early years setting or school? (300 words). </a:t>
            </a:r>
          </a:p>
          <a:p>
            <a:pPr marL="0" indent="0">
              <a:buNone/>
            </a:pPr>
            <a:endParaRPr lang="en-GB" sz="5000" b="1" dirty="0"/>
          </a:p>
        </p:txBody>
      </p:sp>
    </p:spTree>
    <p:extLst>
      <p:ext uri="{BB962C8B-B14F-4D97-AF65-F5344CB8AC3E}">
        <p14:creationId xmlns:p14="http://schemas.microsoft.com/office/powerpoint/2010/main" val="1151212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74638"/>
            <a:ext cx="7848872" cy="1426170"/>
          </a:xfrm>
        </p:spPr>
        <p:txBody>
          <a:bodyPr/>
          <a:lstStyle/>
          <a:p>
            <a:r>
              <a:rPr lang="en-US" sz="2400" dirty="0"/>
              <a:t> </a:t>
            </a:r>
            <a:br>
              <a:rPr lang="en-GB" sz="2400" dirty="0"/>
            </a:br>
            <a:r>
              <a:rPr lang="en-GB" sz="2400" dirty="0"/>
              <a:t>Theme 2 - </a:t>
            </a:r>
            <a:r>
              <a:rPr lang="en-US" sz="2400" b="1" dirty="0"/>
              <a:t>Personal attributes</a:t>
            </a:r>
            <a:r>
              <a:rPr lang="en-US" sz="2400" dirty="0"/>
              <a:t>; Discuss  your own  self-esteem, self-efficacy and self-regulation,  multiple &amp; emotional intelligences, and how quality educational settings nurture  these in children (Task  6, 8 &amp; 10a) (Lectures 11 - 15)</a:t>
            </a:r>
            <a:br>
              <a:rPr lang="en-US" sz="2000" dirty="0"/>
            </a:br>
            <a:endParaRPr lang="en-GB" sz="2000" dirty="0"/>
          </a:p>
        </p:txBody>
      </p:sp>
      <p:sp>
        <p:nvSpPr>
          <p:cNvPr id="3" name="Content Placeholder 2"/>
          <p:cNvSpPr>
            <a:spLocks noGrp="1"/>
          </p:cNvSpPr>
          <p:nvPr>
            <p:ph idx="1"/>
          </p:nvPr>
        </p:nvSpPr>
        <p:spPr>
          <a:xfrm>
            <a:off x="323528" y="1700808"/>
            <a:ext cx="7848872" cy="4824536"/>
          </a:xfrm>
        </p:spPr>
        <p:txBody>
          <a:bodyPr>
            <a:normAutofit fontScale="85000" lnSpcReduction="20000"/>
          </a:bodyPr>
          <a:lstStyle/>
          <a:p>
            <a:pPr marL="114300" indent="0">
              <a:buNone/>
            </a:pPr>
            <a:endParaRPr lang="en-US" sz="2400" dirty="0"/>
          </a:p>
          <a:p>
            <a:pPr marL="114300" indent="0">
              <a:buNone/>
            </a:pPr>
            <a:r>
              <a:rPr lang="en-US" sz="2400" dirty="0"/>
              <a:t>…Self-esteem, efficacy and regulation, multiple and emotional intelligences have been shown to be hugely significant in the education and lives of children, not least of all children with special needs. I am also aware of how they have influenced my life, and will consider how I might use my understanding in work with children…(50 words)</a:t>
            </a:r>
            <a:endParaRPr lang="en-US" sz="2400" dirty="0">
              <a:solidFill>
                <a:srgbClr val="00B0F0"/>
              </a:solidFill>
            </a:endParaRPr>
          </a:p>
          <a:p>
            <a:endParaRPr lang="en-US" sz="2400" dirty="0">
              <a:solidFill>
                <a:srgbClr val="00B0F0"/>
              </a:solidFill>
            </a:endParaRPr>
          </a:p>
          <a:p>
            <a:r>
              <a:rPr lang="en-US" sz="2400" dirty="0">
                <a:solidFill>
                  <a:srgbClr val="00B0F0"/>
                </a:solidFill>
              </a:rPr>
              <a:t>Define/describe</a:t>
            </a:r>
            <a:r>
              <a:rPr lang="en-US" sz="2400" dirty="0"/>
              <a:t> self-esteem, self-efficacy and self-regulation, multiple and emotional intelligences . </a:t>
            </a:r>
            <a:r>
              <a:rPr lang="en-US" sz="2400" dirty="0">
                <a:solidFill>
                  <a:srgbClr val="00B0F0"/>
                </a:solidFill>
              </a:rPr>
              <a:t>Apply:</a:t>
            </a:r>
            <a:r>
              <a:rPr lang="en-US" sz="2400" dirty="0"/>
              <a:t> Give examples of your strengths and weaknesses in some of these areas. (150 words)</a:t>
            </a:r>
          </a:p>
          <a:p>
            <a:endParaRPr lang="en-US" sz="2400" dirty="0"/>
          </a:p>
          <a:p>
            <a:r>
              <a:rPr lang="en-US" sz="2400" dirty="0">
                <a:solidFill>
                  <a:srgbClr val="00B0F0"/>
                </a:solidFill>
              </a:rPr>
              <a:t>Applying</a:t>
            </a:r>
            <a:r>
              <a:rPr lang="en-US" sz="2400" dirty="0"/>
              <a:t> </a:t>
            </a:r>
            <a:r>
              <a:rPr lang="en-US" sz="2400" dirty="0">
                <a:solidFill>
                  <a:srgbClr val="00B0F0"/>
                </a:solidFill>
              </a:rPr>
              <a:t>the theory</a:t>
            </a:r>
            <a:r>
              <a:rPr lang="en-US" sz="2400" dirty="0"/>
              <a:t> to show how, when working in a quality early years setting or school, you could help children (including those with SEND or EAL) to develop some of these attributes e.g. through varied activities, </a:t>
            </a:r>
            <a:r>
              <a:rPr lang="en-US" sz="2400" dirty="0" err="1"/>
              <a:t>scaffolded</a:t>
            </a:r>
            <a:r>
              <a:rPr lang="en-US" sz="2400" dirty="0"/>
              <a:t>  learning (Vygotsky) , and effective role models &amp; positive reinforcement  (e.g. refer to Bandura’s Social Cognitive Theory) (300 words). What </a:t>
            </a:r>
            <a:r>
              <a:rPr lang="en-US" sz="2400" dirty="0">
                <a:solidFill>
                  <a:srgbClr val="7030A0"/>
                </a:solidFill>
              </a:rPr>
              <a:t>practical problems </a:t>
            </a:r>
            <a:r>
              <a:rPr lang="en-US" sz="2400" dirty="0"/>
              <a:t>may arise.</a:t>
            </a:r>
          </a:p>
          <a:p>
            <a:pPr marL="0" indent="0">
              <a:buNone/>
            </a:pPr>
            <a:endParaRPr lang="en-US" sz="2400" dirty="0"/>
          </a:p>
          <a:p>
            <a:endParaRPr lang="en-US" sz="2000" dirty="0"/>
          </a:p>
          <a:p>
            <a:endParaRPr lang="en-US" sz="1800" dirty="0"/>
          </a:p>
          <a:p>
            <a:endParaRPr lang="en-US" sz="1800" dirty="0"/>
          </a:p>
          <a:p>
            <a:endParaRPr lang="en-GB" dirty="0"/>
          </a:p>
        </p:txBody>
      </p:sp>
    </p:spTree>
    <p:extLst>
      <p:ext uri="{BB962C8B-B14F-4D97-AF65-F5344CB8AC3E}">
        <p14:creationId xmlns:p14="http://schemas.microsoft.com/office/powerpoint/2010/main" val="22801272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04664"/>
            <a:ext cx="7992888" cy="1512168"/>
          </a:xfrm>
        </p:spPr>
        <p:txBody>
          <a:bodyPr/>
          <a:lstStyle/>
          <a:p>
            <a:br>
              <a:rPr lang="en-GB" sz="2400" b="1" dirty="0"/>
            </a:br>
            <a:r>
              <a:rPr lang="en-GB" sz="2000" b="1" dirty="0"/>
              <a:t>Theme 3 -Communication;</a:t>
            </a:r>
            <a:r>
              <a:rPr lang="en-GB" sz="2000" dirty="0"/>
              <a:t> </a:t>
            </a:r>
            <a:r>
              <a:rPr lang="en-US" sz="2000" dirty="0"/>
              <a:t>Consider ways that you have been supported in terms of your language &amp; literacy (including SEND or EAL experiences),  and  how you could support children effectively in terms of language &amp; literacy development.  (including those with SEND or EAL) (Task 9 &amp; 10a) (Lecture 14 &amp;  16 &amp; 1203 Lectures)</a:t>
            </a:r>
            <a:br>
              <a:rPr lang="en-GB" sz="2000" dirty="0"/>
            </a:br>
            <a:endParaRPr lang="en-GB" sz="2000" dirty="0"/>
          </a:p>
        </p:txBody>
      </p:sp>
      <p:sp>
        <p:nvSpPr>
          <p:cNvPr id="3" name="Content Placeholder 2"/>
          <p:cNvSpPr>
            <a:spLocks noGrp="1"/>
          </p:cNvSpPr>
          <p:nvPr>
            <p:ph idx="1"/>
          </p:nvPr>
        </p:nvSpPr>
        <p:spPr>
          <a:xfrm>
            <a:off x="372278" y="1916832"/>
            <a:ext cx="7992888" cy="4608512"/>
          </a:xfrm>
        </p:spPr>
        <p:txBody>
          <a:bodyPr>
            <a:normAutofit fontScale="40000" lnSpcReduction="20000"/>
          </a:bodyPr>
          <a:lstStyle/>
          <a:p>
            <a:pPr marL="114300" indent="0">
              <a:buNone/>
            </a:pPr>
            <a:endParaRPr lang="en-US" sz="3300" dirty="0"/>
          </a:p>
          <a:p>
            <a:pPr marL="114300" indent="0">
              <a:buNone/>
            </a:pPr>
            <a:r>
              <a:rPr lang="en-US" sz="4000" dirty="0"/>
              <a:t>…Communication &amp; Language development are hugely important to children’s overall development &amp; achievement. I have identified strengths and limitations in my own oral and written skills. I can also reflect on how I developed the skills of being a bilingual. Together with theories and strategies of language and literacy, I can suggest ways of supporting children in my care….</a:t>
            </a:r>
          </a:p>
          <a:p>
            <a:endParaRPr lang="en-US" sz="4000" dirty="0">
              <a:solidFill>
                <a:srgbClr val="00B0F0"/>
              </a:solidFill>
            </a:endParaRPr>
          </a:p>
          <a:p>
            <a:r>
              <a:rPr lang="en-US" sz="4000" dirty="0">
                <a:solidFill>
                  <a:srgbClr val="00B0F0"/>
                </a:solidFill>
              </a:rPr>
              <a:t>Define</a:t>
            </a:r>
            <a:r>
              <a:rPr lang="en-US" sz="4000" dirty="0"/>
              <a:t> what is meant by language and literacy development. </a:t>
            </a:r>
            <a:r>
              <a:rPr lang="en-US" sz="4000" dirty="0">
                <a:solidFill>
                  <a:srgbClr val="00B0F0"/>
                </a:solidFill>
              </a:rPr>
              <a:t>Define</a:t>
            </a:r>
            <a:r>
              <a:rPr lang="en-US" sz="4000" dirty="0"/>
              <a:t> bilingualism (and numbers of children with EAL), and/or numbers of children with SEND (Communication difficulties) (100 words)</a:t>
            </a:r>
          </a:p>
          <a:p>
            <a:endParaRPr lang="en-US" sz="4000" dirty="0"/>
          </a:p>
          <a:p>
            <a:r>
              <a:rPr lang="en-US" sz="4000" dirty="0">
                <a:solidFill>
                  <a:srgbClr val="00B0F0"/>
                </a:solidFill>
              </a:rPr>
              <a:t>Apply: </a:t>
            </a:r>
            <a:r>
              <a:rPr lang="en-US" sz="4000" dirty="0"/>
              <a:t>Consider your strengths and weaknesses in terms of oral and written language skills, and ways you have been supported (including SEND or EAL experiences), and the impact of these, on your life (personal, academic and professional) (150 words).</a:t>
            </a:r>
          </a:p>
          <a:p>
            <a:endParaRPr lang="en-US" sz="4000" dirty="0"/>
          </a:p>
          <a:p>
            <a:r>
              <a:rPr lang="en-GB" sz="4000" dirty="0">
                <a:solidFill>
                  <a:srgbClr val="00B0F0"/>
                </a:solidFill>
              </a:rPr>
              <a:t>Describe</a:t>
            </a:r>
            <a:r>
              <a:rPr lang="en-GB" sz="4000" dirty="0"/>
              <a:t> a related theory or research regarding language acquisition (Chomsky, Vygotsky), bilingualism, or laws, policies regarding the rights of children with SEND (200 words). </a:t>
            </a:r>
          </a:p>
          <a:p>
            <a:endParaRPr lang="en-US" sz="4000" dirty="0"/>
          </a:p>
          <a:p>
            <a:r>
              <a:rPr lang="en-GB" sz="4000" dirty="0">
                <a:solidFill>
                  <a:srgbClr val="00B0F0"/>
                </a:solidFill>
              </a:rPr>
              <a:t>Apply: </a:t>
            </a:r>
            <a:r>
              <a:rPr lang="en-GB" sz="4000" dirty="0"/>
              <a:t>Suggest a way that you have/could support a child who has English as a Second Language, or a specific communication need – refer to a specific activity, and your role in supporting the child (Vygotsky) (150 words) </a:t>
            </a:r>
            <a:endParaRPr lang="en-US" sz="4000" dirty="0"/>
          </a:p>
          <a:p>
            <a:endParaRPr lang="en-US" sz="2600" dirty="0"/>
          </a:p>
          <a:p>
            <a:pPr marL="0" indent="0">
              <a:buNone/>
            </a:pPr>
            <a:endParaRPr lang="en-US" sz="2000" dirty="0"/>
          </a:p>
          <a:p>
            <a:pPr marL="0" indent="0">
              <a:buNone/>
            </a:pPr>
            <a:endParaRPr lang="en-GB" sz="2000" b="1" dirty="0"/>
          </a:p>
          <a:p>
            <a:endParaRPr lang="en-GB" dirty="0"/>
          </a:p>
        </p:txBody>
      </p:sp>
    </p:spTree>
    <p:extLst>
      <p:ext uri="{BB962C8B-B14F-4D97-AF65-F5344CB8AC3E}">
        <p14:creationId xmlns:p14="http://schemas.microsoft.com/office/powerpoint/2010/main" val="17672916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60648"/>
            <a:ext cx="8136904" cy="1339552"/>
          </a:xfrm>
        </p:spPr>
        <p:txBody>
          <a:bodyPr/>
          <a:lstStyle/>
          <a:p>
            <a:pPr marL="342900" lvl="0" indent="-228600">
              <a:spcBef>
                <a:spcPct val="20000"/>
              </a:spcBef>
            </a:pPr>
            <a:br>
              <a:rPr lang="en-GB" sz="2000" b="1" spc="0" dirty="0">
                <a:solidFill>
                  <a:srgbClr val="292934"/>
                </a:solidFill>
                <a:latin typeface="Calibri"/>
                <a:ea typeface="+mn-ea"/>
                <a:cs typeface="+mn-cs"/>
              </a:rPr>
            </a:br>
            <a:br>
              <a:rPr lang="en-GB" sz="2000" b="1" spc="0" dirty="0">
                <a:solidFill>
                  <a:srgbClr val="292934"/>
                </a:solidFill>
                <a:latin typeface="Calibri"/>
                <a:ea typeface="+mn-ea"/>
                <a:cs typeface="+mn-cs"/>
              </a:rPr>
            </a:br>
            <a:r>
              <a:rPr lang="en-GB" sz="2000" b="1" spc="0" dirty="0">
                <a:solidFill>
                  <a:srgbClr val="C00000"/>
                </a:solidFill>
                <a:latin typeface="Calibri"/>
                <a:ea typeface="+mn-ea"/>
                <a:cs typeface="+mn-cs"/>
              </a:rPr>
              <a:t>Theme 4 - Social Influences; </a:t>
            </a:r>
            <a:r>
              <a:rPr lang="en-GB" sz="2000" spc="0" dirty="0">
                <a:solidFill>
                  <a:srgbClr val="C00000"/>
                </a:solidFill>
                <a:latin typeface="Calibri"/>
                <a:ea typeface="+mn-ea"/>
                <a:cs typeface="+mn-cs"/>
              </a:rPr>
              <a:t>Consider how children’s education is (and your own has been) affected by wider social influences such as wealth &amp; poverty, gender and/or ethnicity (Refer to Bronfenbrenner’s </a:t>
            </a:r>
            <a:r>
              <a:rPr lang="en-GB" sz="2000" spc="0" dirty="0" err="1">
                <a:solidFill>
                  <a:srgbClr val="C00000"/>
                </a:solidFill>
                <a:latin typeface="Calibri"/>
                <a:ea typeface="+mn-ea"/>
                <a:cs typeface="+mn-cs"/>
              </a:rPr>
              <a:t>Macrosystem</a:t>
            </a:r>
            <a:r>
              <a:rPr lang="en-GB" sz="2000" spc="0" dirty="0">
                <a:solidFill>
                  <a:srgbClr val="C00000"/>
                </a:solidFill>
                <a:latin typeface="Calibri"/>
                <a:ea typeface="+mn-ea"/>
                <a:cs typeface="+mn-cs"/>
              </a:rPr>
              <a:t> and statistical evidence) (Task 6, 7 &amp; 10b) (Lecture 1, 19 &amp; 20)</a:t>
            </a:r>
            <a:br>
              <a:rPr lang="en-GB" sz="2000" spc="0" dirty="0">
                <a:solidFill>
                  <a:srgbClr val="C00000"/>
                </a:solidFill>
                <a:latin typeface="Calibri"/>
                <a:ea typeface="+mn-ea"/>
                <a:cs typeface="+mn-cs"/>
              </a:rPr>
            </a:br>
            <a:endParaRPr lang="en-GB" dirty="0">
              <a:solidFill>
                <a:srgbClr val="C00000"/>
              </a:solidFill>
            </a:endParaRPr>
          </a:p>
        </p:txBody>
      </p:sp>
      <p:sp>
        <p:nvSpPr>
          <p:cNvPr id="3" name="Content Placeholder 2"/>
          <p:cNvSpPr>
            <a:spLocks noGrp="1"/>
          </p:cNvSpPr>
          <p:nvPr>
            <p:ph idx="1"/>
          </p:nvPr>
        </p:nvSpPr>
        <p:spPr/>
        <p:txBody>
          <a:bodyPr>
            <a:normAutofit fontScale="85000" lnSpcReduction="20000"/>
          </a:bodyPr>
          <a:lstStyle/>
          <a:p>
            <a:pPr marL="114300" indent="0">
              <a:buNone/>
            </a:pPr>
            <a:endParaRPr lang="en-GB" dirty="0"/>
          </a:p>
          <a:p>
            <a:pPr marL="114300" indent="0">
              <a:buNone/>
            </a:pPr>
            <a:r>
              <a:rPr lang="en-GB" dirty="0"/>
              <a:t>…Children’s education can be hugely influenced by wider social influences such as wealth/poverty, gender and ethnicity. Bronfenbrenner’s theory shows this. I have considered how these may have affected my personal, academic and professional life, and how settings can remain inclusive…(50 words)</a:t>
            </a:r>
          </a:p>
          <a:p>
            <a:pPr marL="114300" indent="0">
              <a:buNone/>
            </a:pPr>
            <a:endParaRPr lang="en-GB" dirty="0">
              <a:solidFill>
                <a:srgbClr val="00B0F0"/>
              </a:solidFill>
            </a:endParaRPr>
          </a:p>
          <a:p>
            <a:r>
              <a:rPr lang="en-GB" dirty="0">
                <a:solidFill>
                  <a:srgbClr val="00B0F0"/>
                </a:solidFill>
              </a:rPr>
              <a:t>Describe</a:t>
            </a:r>
            <a:r>
              <a:rPr lang="en-GB" dirty="0"/>
              <a:t> Bronfenbrenner’s model to show the influence of wider social influences on children’s education. (100 words) </a:t>
            </a:r>
          </a:p>
          <a:p>
            <a:r>
              <a:rPr lang="en-GB" dirty="0">
                <a:solidFill>
                  <a:srgbClr val="00B0F0"/>
                </a:solidFill>
              </a:rPr>
              <a:t>Describe</a:t>
            </a:r>
            <a:r>
              <a:rPr lang="en-GB" dirty="0"/>
              <a:t> how one or more of the factors (poverty, gender or ethnicity) can affect a child’s educational achievement (Statistics). (200 words) (Self-esteem/self-fulfilling prophecy, Bandura – role models)</a:t>
            </a:r>
          </a:p>
          <a:p>
            <a:r>
              <a:rPr lang="en-GB" dirty="0">
                <a:solidFill>
                  <a:srgbClr val="00B0F0"/>
                </a:solidFill>
              </a:rPr>
              <a:t>Apply: </a:t>
            </a:r>
            <a:r>
              <a:rPr lang="en-GB" dirty="0"/>
              <a:t>State how one or more of the factors (poverty, gender or ethnicity) has affected your educational experiences. (150 words) </a:t>
            </a:r>
          </a:p>
          <a:p>
            <a:r>
              <a:rPr lang="en-GB" dirty="0">
                <a:solidFill>
                  <a:srgbClr val="00B0F0"/>
                </a:solidFill>
              </a:rPr>
              <a:t>Apply: </a:t>
            </a:r>
            <a:r>
              <a:rPr lang="en-GB" dirty="0"/>
              <a:t>How can early years settings and schools remain inclusive in regards to all children? (150 words). What may be some </a:t>
            </a:r>
            <a:r>
              <a:rPr lang="en-GB" dirty="0">
                <a:solidFill>
                  <a:srgbClr val="7030A0"/>
                </a:solidFill>
              </a:rPr>
              <a:t>practical problems</a:t>
            </a:r>
            <a:r>
              <a:rPr lang="en-GB" dirty="0"/>
              <a:t> in trying to achieve this?</a:t>
            </a:r>
          </a:p>
          <a:p>
            <a:endParaRPr lang="en-GB" dirty="0"/>
          </a:p>
        </p:txBody>
      </p:sp>
    </p:spTree>
    <p:extLst>
      <p:ext uri="{BB962C8B-B14F-4D97-AF65-F5344CB8AC3E}">
        <p14:creationId xmlns:p14="http://schemas.microsoft.com/office/powerpoint/2010/main" val="2801900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Demonstrate critical thinking</a:t>
            </a:r>
          </a:p>
        </p:txBody>
      </p:sp>
      <p:sp>
        <p:nvSpPr>
          <p:cNvPr id="3" name="Content Placeholder 2"/>
          <p:cNvSpPr>
            <a:spLocks noGrp="1"/>
          </p:cNvSpPr>
          <p:nvPr>
            <p:ph idx="1"/>
          </p:nvPr>
        </p:nvSpPr>
        <p:spPr/>
        <p:txBody>
          <a:bodyPr>
            <a:normAutofit fontScale="92500"/>
          </a:bodyPr>
          <a:lstStyle/>
          <a:p>
            <a:pPr marL="571500" indent="-571500"/>
            <a:r>
              <a:rPr lang="en-US" sz="4000" dirty="0"/>
              <a:t>Remember to compare, contrast and </a:t>
            </a:r>
            <a:r>
              <a:rPr lang="en-US" sz="4000" dirty="0" err="1"/>
              <a:t>criticise</a:t>
            </a:r>
            <a:r>
              <a:rPr lang="en-US" sz="4000" dirty="0"/>
              <a:t> ideas where possible by using appropriate linking words…however…therefore…in comparison with…in contrast to…has the advantage/ disadvantage of…a criticism of the theory/research is….)</a:t>
            </a:r>
          </a:p>
          <a:p>
            <a:endParaRPr lang="en-GB" dirty="0"/>
          </a:p>
        </p:txBody>
      </p:sp>
    </p:spTree>
    <p:extLst>
      <p:ext uri="{BB962C8B-B14F-4D97-AF65-F5344CB8AC3E}">
        <p14:creationId xmlns:p14="http://schemas.microsoft.com/office/powerpoint/2010/main" val="13694898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Report Conclusion  </a:t>
            </a:r>
          </a:p>
        </p:txBody>
      </p:sp>
      <p:sp>
        <p:nvSpPr>
          <p:cNvPr id="3" name="Content Placeholder 2"/>
          <p:cNvSpPr>
            <a:spLocks noGrp="1"/>
          </p:cNvSpPr>
          <p:nvPr>
            <p:ph idx="1"/>
          </p:nvPr>
        </p:nvSpPr>
        <p:spPr/>
        <p:txBody>
          <a:bodyPr/>
          <a:lstStyle/>
          <a:p>
            <a:endParaRPr lang="en-US" dirty="0"/>
          </a:p>
          <a:p>
            <a:endParaRPr lang="en-US" sz="3200" dirty="0"/>
          </a:p>
          <a:p>
            <a:r>
              <a:rPr lang="en-US" sz="3200" dirty="0"/>
              <a:t>From what you have discussed, conclude with what you consider has been your greatest learning in the module this year and how this will inform what you do next in your personal, academic and professional life.</a:t>
            </a:r>
            <a:endParaRPr lang="en-GB" sz="3200" dirty="0"/>
          </a:p>
        </p:txBody>
      </p:sp>
    </p:spTree>
    <p:extLst>
      <p:ext uri="{BB962C8B-B14F-4D97-AF65-F5344CB8AC3E}">
        <p14:creationId xmlns:p14="http://schemas.microsoft.com/office/powerpoint/2010/main" val="5671682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031" y="72290"/>
            <a:ext cx="7620000" cy="1143000"/>
          </a:xfrm>
        </p:spPr>
        <p:txBody>
          <a:bodyPr/>
          <a:lstStyle/>
          <a:p>
            <a:r>
              <a:rPr lang="en-GB" sz="3200" dirty="0"/>
              <a:t>Approaches to Learning</a:t>
            </a:r>
          </a:p>
        </p:txBody>
      </p:sp>
      <p:pic>
        <p:nvPicPr>
          <p:cNvPr id="6" name="Picture 5"/>
          <p:cNvPicPr>
            <a:picLocks noChangeAspect="1"/>
          </p:cNvPicPr>
          <p:nvPr/>
        </p:nvPicPr>
        <p:blipFill>
          <a:blip r:embed="rId2"/>
          <a:stretch>
            <a:fillRect/>
          </a:stretch>
        </p:blipFill>
        <p:spPr>
          <a:xfrm>
            <a:off x="6346270" y="1822446"/>
            <a:ext cx="2714625" cy="1685925"/>
          </a:xfrm>
          <a:prstGeom prst="rect">
            <a:avLst/>
          </a:prstGeom>
        </p:spPr>
      </p:pic>
      <p:pic>
        <p:nvPicPr>
          <p:cNvPr id="7" name="Picture 6"/>
          <p:cNvPicPr>
            <a:picLocks noChangeAspect="1"/>
          </p:cNvPicPr>
          <p:nvPr/>
        </p:nvPicPr>
        <p:blipFill>
          <a:blip r:embed="rId3"/>
          <a:stretch>
            <a:fillRect/>
          </a:stretch>
        </p:blipFill>
        <p:spPr>
          <a:xfrm>
            <a:off x="386306" y="5112833"/>
            <a:ext cx="2410633" cy="1604167"/>
          </a:xfrm>
          <a:prstGeom prst="rect">
            <a:avLst/>
          </a:prstGeom>
        </p:spPr>
      </p:pic>
      <p:pic>
        <p:nvPicPr>
          <p:cNvPr id="13" name="Picture 12"/>
          <p:cNvPicPr>
            <a:picLocks noChangeAspect="1"/>
          </p:cNvPicPr>
          <p:nvPr/>
        </p:nvPicPr>
        <p:blipFill>
          <a:blip r:embed="rId4"/>
          <a:stretch>
            <a:fillRect/>
          </a:stretch>
        </p:blipFill>
        <p:spPr>
          <a:xfrm>
            <a:off x="5798084" y="5086241"/>
            <a:ext cx="2762250" cy="1657350"/>
          </a:xfrm>
          <a:prstGeom prst="rect">
            <a:avLst/>
          </a:prstGeom>
        </p:spPr>
      </p:pic>
      <p:pic>
        <p:nvPicPr>
          <p:cNvPr id="15" name="Picture 14"/>
          <p:cNvPicPr>
            <a:picLocks noChangeAspect="1"/>
          </p:cNvPicPr>
          <p:nvPr/>
        </p:nvPicPr>
        <p:blipFill>
          <a:blip r:embed="rId5"/>
          <a:stretch>
            <a:fillRect/>
          </a:stretch>
        </p:blipFill>
        <p:spPr>
          <a:xfrm>
            <a:off x="78517" y="893938"/>
            <a:ext cx="2590790" cy="2448297"/>
          </a:xfrm>
          <a:prstGeom prst="rect">
            <a:avLst/>
          </a:prstGeom>
        </p:spPr>
      </p:pic>
      <p:pic>
        <p:nvPicPr>
          <p:cNvPr id="16" name="Picture 15"/>
          <p:cNvPicPr>
            <a:picLocks noChangeAspect="1"/>
          </p:cNvPicPr>
          <p:nvPr/>
        </p:nvPicPr>
        <p:blipFill>
          <a:blip r:embed="rId6"/>
          <a:stretch>
            <a:fillRect/>
          </a:stretch>
        </p:blipFill>
        <p:spPr>
          <a:xfrm>
            <a:off x="150633" y="2984422"/>
            <a:ext cx="1847248" cy="1853345"/>
          </a:xfrm>
          <a:prstGeom prst="rect">
            <a:avLst/>
          </a:prstGeom>
        </p:spPr>
      </p:pic>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49275" y="205024"/>
            <a:ext cx="1954438" cy="1319246"/>
          </a:xfrm>
          <a:prstGeom prst="rect">
            <a:avLst/>
          </a:prstGeom>
        </p:spPr>
      </p:pic>
      <p:pic>
        <p:nvPicPr>
          <p:cNvPr id="9" name="Picture 8"/>
          <p:cNvPicPr>
            <a:picLocks noChangeAspect="1"/>
          </p:cNvPicPr>
          <p:nvPr/>
        </p:nvPicPr>
        <p:blipFill>
          <a:blip r:embed="rId8"/>
          <a:stretch>
            <a:fillRect/>
          </a:stretch>
        </p:blipFill>
        <p:spPr>
          <a:xfrm>
            <a:off x="2424999" y="1133359"/>
            <a:ext cx="1938867" cy="1446916"/>
          </a:xfrm>
          <a:prstGeom prst="rect">
            <a:avLst/>
          </a:prstGeom>
        </p:spPr>
      </p:pic>
      <p:pic>
        <p:nvPicPr>
          <p:cNvPr id="20" name="Picture 19"/>
          <p:cNvPicPr>
            <a:picLocks noChangeAspect="1"/>
          </p:cNvPicPr>
          <p:nvPr/>
        </p:nvPicPr>
        <p:blipFill>
          <a:blip r:embed="rId9"/>
          <a:stretch>
            <a:fillRect/>
          </a:stretch>
        </p:blipFill>
        <p:spPr>
          <a:xfrm>
            <a:off x="5224051" y="3326301"/>
            <a:ext cx="3202525" cy="1601263"/>
          </a:xfrm>
          <a:prstGeom prst="rect">
            <a:avLst/>
          </a:prstGeom>
        </p:spPr>
      </p:pic>
      <p:pic>
        <p:nvPicPr>
          <p:cNvPr id="21" name="Picture 20"/>
          <p:cNvPicPr>
            <a:picLocks noChangeAspect="1"/>
          </p:cNvPicPr>
          <p:nvPr/>
        </p:nvPicPr>
        <p:blipFill>
          <a:blip r:embed="rId10"/>
          <a:stretch>
            <a:fillRect/>
          </a:stretch>
        </p:blipFill>
        <p:spPr>
          <a:xfrm>
            <a:off x="2163574" y="2709193"/>
            <a:ext cx="2668573" cy="2377048"/>
          </a:xfrm>
          <a:prstGeom prst="rect">
            <a:avLst/>
          </a:prstGeom>
        </p:spPr>
      </p:pic>
      <p:pic>
        <p:nvPicPr>
          <p:cNvPr id="22" name="Picture 21"/>
          <p:cNvPicPr>
            <a:picLocks noChangeAspect="1"/>
          </p:cNvPicPr>
          <p:nvPr/>
        </p:nvPicPr>
        <p:blipFill>
          <a:blip r:embed="rId11"/>
          <a:stretch>
            <a:fillRect/>
          </a:stretch>
        </p:blipFill>
        <p:spPr>
          <a:xfrm>
            <a:off x="7586963" y="4321148"/>
            <a:ext cx="1481663" cy="1830791"/>
          </a:xfrm>
          <a:prstGeom prst="rect">
            <a:avLst/>
          </a:prstGeom>
        </p:spPr>
      </p:pic>
      <p:pic>
        <p:nvPicPr>
          <p:cNvPr id="23" name="Picture 22"/>
          <p:cNvPicPr>
            <a:picLocks noChangeAspect="1"/>
          </p:cNvPicPr>
          <p:nvPr/>
        </p:nvPicPr>
        <p:blipFill>
          <a:blip r:embed="rId12"/>
          <a:stretch>
            <a:fillRect/>
          </a:stretch>
        </p:blipFill>
        <p:spPr>
          <a:xfrm>
            <a:off x="3271220" y="5316414"/>
            <a:ext cx="2016224" cy="1341705"/>
          </a:xfrm>
          <a:prstGeom prst="rect">
            <a:avLst/>
          </a:prstGeom>
        </p:spPr>
      </p:pic>
      <p:pic>
        <p:nvPicPr>
          <p:cNvPr id="10" name="Picture 9"/>
          <p:cNvPicPr>
            <a:picLocks noChangeAspect="1"/>
          </p:cNvPicPr>
          <p:nvPr/>
        </p:nvPicPr>
        <p:blipFill>
          <a:blip r:embed="rId13"/>
          <a:stretch>
            <a:fillRect/>
          </a:stretch>
        </p:blipFill>
        <p:spPr>
          <a:xfrm>
            <a:off x="6689122" y="90087"/>
            <a:ext cx="2332292" cy="1556776"/>
          </a:xfrm>
          <a:prstGeom prst="rect">
            <a:avLst/>
          </a:prstGeom>
        </p:spPr>
      </p:pic>
      <p:pic>
        <p:nvPicPr>
          <p:cNvPr id="24" name="Picture 23"/>
          <p:cNvPicPr>
            <a:picLocks noChangeAspect="1"/>
          </p:cNvPicPr>
          <p:nvPr/>
        </p:nvPicPr>
        <p:blipFill>
          <a:blip r:embed="rId14"/>
          <a:stretch>
            <a:fillRect/>
          </a:stretch>
        </p:blipFill>
        <p:spPr>
          <a:xfrm>
            <a:off x="4425010" y="1625776"/>
            <a:ext cx="1872208" cy="1402349"/>
          </a:xfrm>
          <a:prstGeom prst="rect">
            <a:avLst/>
          </a:prstGeom>
        </p:spPr>
      </p:pic>
    </p:spTree>
    <p:extLst>
      <p:ext uri="{BB962C8B-B14F-4D97-AF65-F5344CB8AC3E}">
        <p14:creationId xmlns:p14="http://schemas.microsoft.com/office/powerpoint/2010/main" val="22623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Example Conclusion (100 words)</a:t>
            </a:r>
          </a:p>
        </p:txBody>
      </p:sp>
      <p:sp>
        <p:nvSpPr>
          <p:cNvPr id="3" name="Content Placeholder 2"/>
          <p:cNvSpPr>
            <a:spLocks noGrp="1"/>
          </p:cNvSpPr>
          <p:nvPr>
            <p:ph idx="1"/>
          </p:nvPr>
        </p:nvSpPr>
        <p:spPr/>
        <p:txBody>
          <a:bodyPr/>
          <a:lstStyle/>
          <a:p>
            <a:endParaRPr lang="en-US" dirty="0"/>
          </a:p>
          <a:p>
            <a:endParaRPr lang="en-US" dirty="0"/>
          </a:p>
          <a:p>
            <a:r>
              <a:rPr lang="en-US" dirty="0"/>
              <a:t>On reflection of the module and on completing this report, I fell that I have learned much about the topic of……, especially……….. Looking forward, I fell that I would like to learn more about………</a:t>
            </a:r>
          </a:p>
          <a:p>
            <a:endParaRPr lang="en-US" dirty="0"/>
          </a:p>
          <a:p>
            <a:r>
              <a:rPr lang="en-US" dirty="0"/>
              <a:t>I have also learned about myself in terms of…….Looking forward I feel I can develop in certain areas. For example, in terms of my personal skills…….In terms of my academic skills………..For my future professional development, I will concentrate on developing…………...</a:t>
            </a:r>
            <a:endParaRPr lang="en-GB" dirty="0"/>
          </a:p>
        </p:txBody>
      </p:sp>
    </p:spTree>
    <p:extLst>
      <p:ext uri="{BB962C8B-B14F-4D97-AF65-F5344CB8AC3E}">
        <p14:creationId xmlns:p14="http://schemas.microsoft.com/office/powerpoint/2010/main" val="15515896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Bibliography</a:t>
            </a:r>
          </a:p>
        </p:txBody>
      </p:sp>
      <p:sp>
        <p:nvSpPr>
          <p:cNvPr id="3" name="Content Placeholder 2"/>
          <p:cNvSpPr>
            <a:spLocks noGrp="1"/>
          </p:cNvSpPr>
          <p:nvPr>
            <p:ph idx="1"/>
          </p:nvPr>
        </p:nvSpPr>
        <p:spPr/>
        <p:txBody>
          <a:bodyPr>
            <a:normAutofit fontScale="92500" lnSpcReduction="10000"/>
          </a:bodyPr>
          <a:lstStyle/>
          <a:p>
            <a:r>
              <a:rPr lang="en-GB" sz="4000" dirty="0"/>
              <a:t>AT LEAST 6 ACADEMIC References (Each themes should contain a minimum of 1 or 2 references)</a:t>
            </a:r>
          </a:p>
          <a:p>
            <a:r>
              <a:rPr lang="en-GB" sz="4000" u="sng" dirty="0"/>
              <a:t>Not</a:t>
            </a:r>
            <a:r>
              <a:rPr lang="en-GB" sz="4000" dirty="0"/>
              <a:t> McLeod, ‘Simply Psychology’</a:t>
            </a:r>
          </a:p>
          <a:p>
            <a:r>
              <a:rPr lang="en-GB" sz="4000" dirty="0"/>
              <a:t>Use the </a:t>
            </a:r>
            <a:r>
              <a:rPr lang="en-GB" sz="4000" dirty="0" err="1"/>
              <a:t>Koretext</a:t>
            </a:r>
            <a:r>
              <a:rPr lang="en-GB" sz="4000" dirty="0"/>
              <a:t> and references listed for your tasks</a:t>
            </a:r>
          </a:p>
          <a:p>
            <a:r>
              <a:rPr lang="en-GB" sz="4000" b="1" i="1" dirty="0"/>
              <a:t>http://www.citethemrightonline.com</a:t>
            </a:r>
            <a:endParaRPr lang="en-GB" sz="4000" dirty="0"/>
          </a:p>
        </p:txBody>
      </p:sp>
    </p:spTree>
    <p:extLst>
      <p:ext uri="{BB962C8B-B14F-4D97-AF65-F5344CB8AC3E}">
        <p14:creationId xmlns:p14="http://schemas.microsoft.com/office/powerpoint/2010/main" val="28480543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Harvard Referencing</a:t>
            </a:r>
          </a:p>
        </p:txBody>
      </p:sp>
      <p:sp>
        <p:nvSpPr>
          <p:cNvPr id="3" name="Content Placeholder 2"/>
          <p:cNvSpPr>
            <a:spLocks noGrp="1"/>
          </p:cNvSpPr>
          <p:nvPr>
            <p:ph idx="1"/>
          </p:nvPr>
        </p:nvSpPr>
        <p:spPr/>
        <p:txBody>
          <a:bodyPr>
            <a:normAutofit fontScale="77500" lnSpcReduction="20000"/>
          </a:bodyPr>
          <a:lstStyle/>
          <a:p>
            <a:pPr marL="114300" indent="0">
              <a:buNone/>
            </a:pPr>
            <a:r>
              <a:rPr lang="en-US" b="1" dirty="0"/>
              <a:t>Single  Author</a:t>
            </a:r>
          </a:p>
          <a:p>
            <a:pPr marL="114300" indent="0">
              <a:buNone/>
            </a:pPr>
            <a:endParaRPr lang="en-US" dirty="0"/>
          </a:p>
          <a:p>
            <a:pPr marL="114300" indent="0">
              <a:buNone/>
            </a:pPr>
            <a:r>
              <a:rPr lang="en-US" dirty="0"/>
              <a:t>Recent research indicates that the number of duplicate papers being published is increasing (</a:t>
            </a:r>
            <a:r>
              <a:rPr lang="en-US" dirty="0" err="1"/>
              <a:t>Errami</a:t>
            </a:r>
            <a:r>
              <a:rPr lang="en-US" dirty="0"/>
              <a:t>, 2008).</a:t>
            </a:r>
          </a:p>
          <a:p>
            <a:pPr marL="114300" indent="0">
              <a:buNone/>
            </a:pPr>
            <a:endParaRPr lang="en-US" dirty="0"/>
          </a:p>
          <a:p>
            <a:pPr marL="114300" indent="0">
              <a:buNone/>
            </a:pPr>
            <a:r>
              <a:rPr lang="en-US" b="1" dirty="0"/>
              <a:t>Multiple Authors</a:t>
            </a:r>
          </a:p>
          <a:p>
            <a:pPr marL="114300" indent="0">
              <a:buNone/>
            </a:pPr>
            <a:r>
              <a:rPr lang="en-US" dirty="0"/>
              <a:t>Evidence shows that providing virtual laboratory exercises as well as practical laboratory experience enhances the learning process (Barros, Read &amp; </a:t>
            </a:r>
            <a:r>
              <a:rPr lang="en-US" dirty="0" err="1"/>
              <a:t>Verdejo</a:t>
            </a:r>
            <a:r>
              <a:rPr lang="en-US" dirty="0"/>
              <a:t>, 2008, </a:t>
            </a:r>
            <a:r>
              <a:rPr lang="en-US" dirty="0">
                <a:solidFill>
                  <a:srgbClr val="FF0000"/>
                </a:solidFill>
              </a:rPr>
              <a:t>OR</a:t>
            </a:r>
            <a:r>
              <a:rPr lang="en-US" dirty="0"/>
              <a:t>, Barros et al, 2008).</a:t>
            </a:r>
          </a:p>
          <a:p>
            <a:endParaRPr lang="en-US" dirty="0"/>
          </a:p>
          <a:p>
            <a:pPr marL="114300" indent="0">
              <a:buNone/>
            </a:pPr>
            <a:r>
              <a:rPr lang="en-US" b="1" dirty="0"/>
              <a:t>Cited-in Format</a:t>
            </a:r>
          </a:p>
          <a:p>
            <a:pPr marL="114300" indent="0">
              <a:buNone/>
            </a:pPr>
            <a:r>
              <a:rPr lang="en-US" dirty="0"/>
              <a:t>Fong’s 1987 study (cited in Bertram 1996) found that older students’ memory can be as good as that of young people, but this depends on how memory is tested.</a:t>
            </a:r>
          </a:p>
          <a:p>
            <a:pPr marL="114300" indent="0">
              <a:buNone/>
            </a:pPr>
            <a:r>
              <a:rPr lang="en-US" dirty="0"/>
              <a:t>  </a:t>
            </a:r>
          </a:p>
          <a:p>
            <a:pPr marL="114300" indent="0">
              <a:buNone/>
            </a:pPr>
            <a:r>
              <a:rPr lang="en-US" dirty="0"/>
              <a:t>(In Bibliography; Bertram, F 1997, </a:t>
            </a:r>
            <a:r>
              <a:rPr lang="en-US" i="1" dirty="0"/>
              <a:t>The tragedy of youth</a:t>
            </a:r>
            <a:r>
              <a:rPr lang="en-US" dirty="0"/>
              <a:t>, 2nd </a:t>
            </a:r>
            <a:r>
              <a:rPr lang="en-US" dirty="0" err="1"/>
              <a:t>edn</a:t>
            </a:r>
            <a:r>
              <a:rPr lang="en-US" dirty="0"/>
              <a:t>, Macmillan, New York.)</a:t>
            </a:r>
          </a:p>
          <a:p>
            <a:pPr marL="114300" indent="0">
              <a:buNone/>
            </a:pPr>
            <a:endParaRPr lang="en-US" dirty="0"/>
          </a:p>
          <a:p>
            <a:pPr marL="114300" indent="0">
              <a:buNone/>
            </a:pPr>
            <a:r>
              <a:rPr lang="en-US" dirty="0"/>
              <a:t>When citing work from a book that has been ‘edited’, the author who wrote the chapter should be cited, not the editor of the book., </a:t>
            </a:r>
          </a:p>
          <a:p>
            <a:endParaRPr lang="en-GB" dirty="0"/>
          </a:p>
        </p:txBody>
      </p:sp>
    </p:spTree>
    <p:extLst>
      <p:ext uri="{BB962C8B-B14F-4D97-AF65-F5344CB8AC3E}">
        <p14:creationId xmlns:p14="http://schemas.microsoft.com/office/powerpoint/2010/main" val="30761178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US" dirty="0"/>
          </a:p>
          <a:p>
            <a:pPr marL="114300" indent="0">
              <a:buNone/>
            </a:pPr>
            <a:r>
              <a:rPr lang="en-US" b="1" dirty="0"/>
              <a:t>No obvious author</a:t>
            </a:r>
            <a:r>
              <a:rPr lang="en-US" dirty="0"/>
              <a:t>; </a:t>
            </a:r>
          </a:p>
          <a:p>
            <a:endParaRPr lang="en-US" dirty="0"/>
          </a:p>
          <a:p>
            <a:r>
              <a:rPr lang="en-US" dirty="0"/>
              <a:t>A national strategy is creating a framework to drive improvements in dementia services (Department of Health, 2009)</a:t>
            </a:r>
          </a:p>
          <a:p>
            <a:endParaRPr lang="en-US" dirty="0"/>
          </a:p>
          <a:p>
            <a:pPr marL="114300" indent="0">
              <a:buNone/>
            </a:pPr>
            <a:r>
              <a:rPr lang="en-US" b="1" dirty="0"/>
              <a:t>No obvious date </a:t>
            </a:r>
            <a:r>
              <a:rPr lang="en-US" dirty="0"/>
              <a:t>(websites) </a:t>
            </a:r>
          </a:p>
          <a:p>
            <a:endParaRPr lang="en-US" dirty="0"/>
          </a:p>
          <a:p>
            <a:r>
              <a:rPr lang="en-US" dirty="0"/>
              <a:t>(Bland, </a:t>
            </a:r>
            <a:r>
              <a:rPr lang="en-US" dirty="0" err="1"/>
              <a:t>n.d.</a:t>
            </a:r>
            <a:r>
              <a:rPr lang="en-US" dirty="0"/>
              <a:t>)</a:t>
            </a:r>
          </a:p>
          <a:p>
            <a:endParaRPr lang="en-US" dirty="0"/>
          </a:p>
          <a:p>
            <a:endParaRPr lang="en-US" dirty="0"/>
          </a:p>
          <a:p>
            <a:endParaRPr lang="en-GB" dirty="0"/>
          </a:p>
          <a:p>
            <a:endParaRPr lang="en-GB" dirty="0"/>
          </a:p>
        </p:txBody>
      </p:sp>
    </p:spTree>
    <p:extLst>
      <p:ext uri="{BB962C8B-B14F-4D97-AF65-F5344CB8AC3E}">
        <p14:creationId xmlns:p14="http://schemas.microsoft.com/office/powerpoint/2010/main" val="36307804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92500" lnSpcReduction="20000"/>
          </a:bodyPr>
          <a:lstStyle/>
          <a:p>
            <a:r>
              <a:rPr lang="en-US" b="1" dirty="0"/>
              <a:t>Direct quotes</a:t>
            </a:r>
            <a:r>
              <a:rPr lang="en-US" dirty="0"/>
              <a:t> </a:t>
            </a:r>
          </a:p>
          <a:p>
            <a:endParaRPr lang="en-US" dirty="0"/>
          </a:p>
          <a:p>
            <a:r>
              <a:rPr lang="en-US" dirty="0"/>
              <a:t>Simons, Menzies and Matthews (2001) state that the principle of effective stress is ‘imperfectly known and understood by many </a:t>
            </a:r>
            <a:r>
              <a:rPr lang="en-US" dirty="0" err="1"/>
              <a:t>practising</a:t>
            </a:r>
            <a:r>
              <a:rPr lang="en-US" dirty="0"/>
              <a:t> engineers’ (p.4)</a:t>
            </a:r>
          </a:p>
          <a:p>
            <a:pPr marL="114300" indent="0">
              <a:buNone/>
            </a:pPr>
            <a:endParaRPr lang="en-US" dirty="0"/>
          </a:p>
          <a:p>
            <a:r>
              <a:rPr lang="en-US" b="1" dirty="0"/>
              <a:t>Longer quotes</a:t>
            </a:r>
          </a:p>
          <a:p>
            <a:pPr marL="114300" indent="0">
              <a:buNone/>
            </a:pPr>
            <a:endParaRPr lang="en-US" b="1" dirty="0"/>
          </a:p>
          <a:p>
            <a:r>
              <a:rPr lang="en-US" dirty="0"/>
              <a:t>A recent UK report </a:t>
            </a:r>
            <a:r>
              <a:rPr lang="en-US" dirty="0" err="1"/>
              <a:t>summarised</a:t>
            </a:r>
            <a:r>
              <a:rPr lang="en-US" dirty="0"/>
              <a:t> the importance of mathematics to society and the knowledge economy, stating that:</a:t>
            </a:r>
          </a:p>
          <a:p>
            <a:pPr marL="114300" indent="0">
              <a:buNone/>
            </a:pPr>
            <a:endParaRPr lang="en-US" dirty="0"/>
          </a:p>
          <a:p>
            <a:pPr marL="114300" indent="0">
              <a:buNone/>
            </a:pPr>
            <a:r>
              <a:rPr lang="en-US" dirty="0">
                <a:solidFill>
                  <a:srgbClr val="FF0000"/>
                </a:solidFill>
              </a:rPr>
              <a:t>Indented</a:t>
            </a:r>
            <a:r>
              <a:rPr lang="en-US" dirty="0"/>
              <a:t> ‘Mathematics provides a powerful universal language and intellectual toolkit  for abstraction, generalization and synthesis. It is the language of science and technology. It enables us to probe the natural universe and to develop new technologies that have helped us control and master our environment.’ (Smith, 2004: p.11)</a:t>
            </a:r>
          </a:p>
          <a:p>
            <a:endParaRPr lang="en-US" dirty="0"/>
          </a:p>
          <a:p>
            <a:endParaRPr lang="en-GB" dirty="0"/>
          </a:p>
        </p:txBody>
      </p:sp>
    </p:spTree>
    <p:extLst>
      <p:ext uri="{BB962C8B-B14F-4D97-AF65-F5344CB8AC3E}">
        <p14:creationId xmlns:p14="http://schemas.microsoft.com/office/powerpoint/2010/main" val="11814316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Bibliography</a:t>
            </a:r>
          </a:p>
        </p:txBody>
      </p:sp>
      <p:sp>
        <p:nvSpPr>
          <p:cNvPr id="3" name="Content Placeholder 2"/>
          <p:cNvSpPr>
            <a:spLocks noGrp="1"/>
          </p:cNvSpPr>
          <p:nvPr>
            <p:ph idx="1"/>
          </p:nvPr>
        </p:nvSpPr>
        <p:spPr/>
        <p:txBody>
          <a:bodyPr>
            <a:normAutofit fontScale="92500" lnSpcReduction="10000"/>
          </a:bodyPr>
          <a:lstStyle/>
          <a:p>
            <a:endParaRPr lang="en-US" dirty="0"/>
          </a:p>
          <a:p>
            <a:pPr marL="114300" indent="0">
              <a:buNone/>
            </a:pPr>
            <a:r>
              <a:rPr lang="en-US" dirty="0"/>
              <a:t>Barros, B., Read, T. &amp; </a:t>
            </a:r>
            <a:r>
              <a:rPr lang="en-US" dirty="0" err="1"/>
              <a:t>Verdejo</a:t>
            </a:r>
            <a:r>
              <a:rPr lang="en-US" dirty="0"/>
              <a:t>, M. F. (2008) Virtual collaborative experimentation: an approach combining remote and local labs.</a:t>
            </a:r>
          </a:p>
          <a:p>
            <a:pPr marL="114300" indent="0">
              <a:buNone/>
            </a:pPr>
            <a:r>
              <a:rPr lang="en-US" i="1" dirty="0"/>
              <a:t>IEEE Transactions on Education</a:t>
            </a:r>
            <a:r>
              <a:rPr lang="en-US" dirty="0"/>
              <a:t>. 51 (2), 242–250. </a:t>
            </a:r>
          </a:p>
          <a:p>
            <a:pPr marL="114300" indent="0">
              <a:buNone/>
            </a:pPr>
            <a:endParaRPr lang="en-US" dirty="0"/>
          </a:p>
          <a:p>
            <a:pPr marL="114300" indent="0">
              <a:buNone/>
            </a:pPr>
            <a:r>
              <a:rPr lang="en-US" dirty="0"/>
              <a:t>Bertram, F 1997, The tragedy of youth, 2nd </a:t>
            </a:r>
            <a:r>
              <a:rPr lang="en-US" dirty="0" err="1"/>
              <a:t>edn</a:t>
            </a:r>
            <a:r>
              <a:rPr lang="en-US" dirty="0"/>
              <a:t>, Macmillan, New York.</a:t>
            </a:r>
          </a:p>
          <a:p>
            <a:pPr marL="114300" indent="0">
              <a:buNone/>
            </a:pPr>
            <a:endParaRPr lang="en-US" dirty="0"/>
          </a:p>
          <a:p>
            <a:pPr marL="114300" indent="0">
              <a:buNone/>
            </a:pPr>
            <a:r>
              <a:rPr lang="en-US" dirty="0"/>
              <a:t>Department of Health. (2009) Living well with dementia: a national dementia strategy. Available from: www.gov.uk/government/publications/living-well-with-dementia-a-national-dementia-strategy [Accessed 4th June 2015].</a:t>
            </a:r>
          </a:p>
          <a:p>
            <a:pPr marL="114300" indent="0">
              <a:buNone/>
            </a:pPr>
            <a:endParaRPr lang="en-US" dirty="0"/>
          </a:p>
          <a:p>
            <a:pPr marL="114300" indent="0">
              <a:buNone/>
            </a:pPr>
            <a:r>
              <a:rPr lang="en-US" dirty="0" err="1"/>
              <a:t>Errami</a:t>
            </a:r>
            <a:r>
              <a:rPr lang="en-US" dirty="0"/>
              <a:t>, M. &amp; Garner, H. (2008) A tale of two citations. Nature. 451 (7177), 397–399.</a:t>
            </a:r>
          </a:p>
          <a:p>
            <a:pPr marL="114300" indent="0">
              <a:buNone/>
            </a:pPr>
            <a:endParaRPr lang="en-US" dirty="0"/>
          </a:p>
          <a:p>
            <a:endParaRPr lang="en-GB" dirty="0"/>
          </a:p>
        </p:txBody>
      </p:sp>
    </p:spTree>
    <p:extLst>
      <p:ext uri="{BB962C8B-B14F-4D97-AF65-F5344CB8AC3E}">
        <p14:creationId xmlns:p14="http://schemas.microsoft.com/office/powerpoint/2010/main" val="25219086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Appendix</a:t>
            </a:r>
          </a:p>
        </p:txBody>
      </p:sp>
      <p:sp>
        <p:nvSpPr>
          <p:cNvPr id="3" name="Content Placeholder 2"/>
          <p:cNvSpPr>
            <a:spLocks noGrp="1"/>
          </p:cNvSpPr>
          <p:nvPr>
            <p:ph idx="1"/>
          </p:nvPr>
        </p:nvSpPr>
        <p:spPr/>
        <p:txBody>
          <a:bodyPr>
            <a:normAutofit/>
          </a:bodyPr>
          <a:lstStyle/>
          <a:p>
            <a:endParaRPr lang="en-GB" dirty="0"/>
          </a:p>
          <a:p>
            <a:endParaRPr lang="en-GB" dirty="0"/>
          </a:p>
          <a:p>
            <a:r>
              <a:rPr lang="en-GB" dirty="0"/>
              <a:t>Include 10 completed and corrected/proof-read, reflective and referenced entries from the reflective portfolio. </a:t>
            </a:r>
          </a:p>
          <a:p>
            <a:endParaRPr lang="en-GB" dirty="0"/>
          </a:p>
          <a:p>
            <a:r>
              <a:rPr lang="en-GB" dirty="0"/>
              <a:t>You can reference these from the report (e.g. See Appendix, Task 6)</a:t>
            </a:r>
          </a:p>
          <a:p>
            <a:endParaRPr lang="en-GB" b="1" dirty="0"/>
          </a:p>
          <a:p>
            <a:pPr marL="114300" indent="0">
              <a:buNone/>
            </a:pPr>
            <a:r>
              <a:rPr lang="en-GB" b="1" dirty="0"/>
              <a:t> </a:t>
            </a:r>
          </a:p>
          <a:p>
            <a:endParaRPr lang="en-GB" dirty="0"/>
          </a:p>
          <a:p>
            <a:endParaRPr lang="en-GB" dirty="0"/>
          </a:p>
          <a:p>
            <a:pPr marL="114300" indent="0">
              <a:buNone/>
            </a:pPr>
            <a:endParaRPr lang="en-GB" dirty="0"/>
          </a:p>
        </p:txBody>
      </p:sp>
    </p:spTree>
    <p:extLst>
      <p:ext uri="{BB962C8B-B14F-4D97-AF65-F5344CB8AC3E}">
        <p14:creationId xmlns:p14="http://schemas.microsoft.com/office/powerpoint/2010/main" val="2193551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07983754"/>
              </p:ext>
            </p:extLst>
          </p:nvPr>
        </p:nvGraphicFramePr>
        <p:xfrm>
          <a:off x="457201" y="457201"/>
          <a:ext cx="8363270" cy="6400798"/>
        </p:xfrm>
        <a:graphic>
          <a:graphicData uri="http://schemas.openxmlformats.org/drawingml/2006/table">
            <a:tbl>
              <a:tblPr firstRow="1" firstCol="1" bandRow="1">
                <a:tableStyleId>{5C22544A-7EE6-4342-B048-85BDC9FD1C3A}</a:tableStyleId>
              </a:tblPr>
              <a:tblGrid>
                <a:gridCol w="1513257">
                  <a:extLst>
                    <a:ext uri="{9D8B030D-6E8A-4147-A177-3AD203B41FA5}">
                      <a16:colId xmlns:a16="http://schemas.microsoft.com/office/drawing/2014/main" val="3815822488"/>
                    </a:ext>
                  </a:extLst>
                </a:gridCol>
                <a:gridCol w="1375396">
                  <a:extLst>
                    <a:ext uri="{9D8B030D-6E8A-4147-A177-3AD203B41FA5}">
                      <a16:colId xmlns:a16="http://schemas.microsoft.com/office/drawing/2014/main" val="1155293462"/>
                    </a:ext>
                  </a:extLst>
                </a:gridCol>
                <a:gridCol w="1375396">
                  <a:extLst>
                    <a:ext uri="{9D8B030D-6E8A-4147-A177-3AD203B41FA5}">
                      <a16:colId xmlns:a16="http://schemas.microsoft.com/office/drawing/2014/main" val="3034578678"/>
                    </a:ext>
                  </a:extLst>
                </a:gridCol>
                <a:gridCol w="1375396">
                  <a:extLst>
                    <a:ext uri="{9D8B030D-6E8A-4147-A177-3AD203B41FA5}">
                      <a16:colId xmlns:a16="http://schemas.microsoft.com/office/drawing/2014/main" val="4123971661"/>
                    </a:ext>
                  </a:extLst>
                </a:gridCol>
                <a:gridCol w="1375396">
                  <a:extLst>
                    <a:ext uri="{9D8B030D-6E8A-4147-A177-3AD203B41FA5}">
                      <a16:colId xmlns:a16="http://schemas.microsoft.com/office/drawing/2014/main" val="3384762584"/>
                    </a:ext>
                  </a:extLst>
                </a:gridCol>
                <a:gridCol w="1348429">
                  <a:extLst>
                    <a:ext uri="{9D8B030D-6E8A-4147-A177-3AD203B41FA5}">
                      <a16:colId xmlns:a16="http://schemas.microsoft.com/office/drawing/2014/main" val="3971355184"/>
                    </a:ext>
                  </a:extLst>
                </a:gridCol>
              </a:tblGrid>
              <a:tr h="266796">
                <a:tc>
                  <a:txBody>
                    <a:bodyPr/>
                    <a:lstStyle/>
                    <a:p>
                      <a:pPr marL="8890" indent="-8890">
                        <a:lnSpc>
                          <a:spcPct val="106000"/>
                        </a:lnSpc>
                        <a:spcAft>
                          <a:spcPts val="0"/>
                        </a:spcAft>
                      </a:pPr>
                      <a:r>
                        <a:rPr lang="en-GB" sz="1000" kern="1200">
                          <a:effectLst/>
                        </a:rPr>
                        <a:t>Section </a:t>
                      </a:r>
                      <a:endParaRPr lang="en-GB" sz="1100">
                        <a:effectLst/>
                        <a:latin typeface="Calibri" panose="020F0502020204030204" pitchFamily="34" charset="0"/>
                        <a:ea typeface="SimSun" panose="02010600030101010101" pitchFamily="2" charset="-122"/>
                        <a:cs typeface="Times New Roman" panose="02020603050405020304" pitchFamily="18" charset="0"/>
                      </a:endParaRPr>
                    </a:p>
                  </a:txBody>
                  <a:tcPr marL="58849" marR="35188" marT="26088" marB="0"/>
                </a:tc>
                <a:tc>
                  <a:txBody>
                    <a:bodyPr/>
                    <a:lstStyle/>
                    <a:p>
                      <a:pPr marL="8890" marR="27305" indent="-8890" algn="ctr">
                        <a:lnSpc>
                          <a:spcPct val="106000"/>
                        </a:lnSpc>
                        <a:spcAft>
                          <a:spcPts val="0"/>
                        </a:spcAft>
                      </a:pPr>
                      <a:r>
                        <a:rPr lang="en-GB" sz="1000" kern="1200">
                          <a:effectLst/>
                        </a:rPr>
                        <a:t>1-4 </a:t>
                      </a:r>
                      <a:endParaRPr lang="en-GB" sz="1100">
                        <a:effectLst/>
                        <a:latin typeface="Calibri" panose="020F0502020204030204" pitchFamily="34" charset="0"/>
                        <a:ea typeface="SimSun" panose="02010600030101010101" pitchFamily="2" charset="-122"/>
                        <a:cs typeface="Times New Roman" panose="02020603050405020304" pitchFamily="18" charset="0"/>
                      </a:endParaRPr>
                    </a:p>
                  </a:txBody>
                  <a:tcPr marL="58849" marR="35188" marT="26088" marB="0"/>
                </a:tc>
                <a:tc>
                  <a:txBody>
                    <a:bodyPr/>
                    <a:lstStyle/>
                    <a:p>
                      <a:pPr marL="8890" marR="27305" indent="-8890" algn="ctr">
                        <a:lnSpc>
                          <a:spcPct val="106000"/>
                        </a:lnSpc>
                        <a:spcAft>
                          <a:spcPts val="0"/>
                        </a:spcAft>
                      </a:pPr>
                      <a:r>
                        <a:rPr lang="en-GB" sz="1000" kern="1200">
                          <a:effectLst/>
                        </a:rPr>
                        <a:t>5-8 </a:t>
                      </a:r>
                      <a:endParaRPr lang="en-GB" sz="1100">
                        <a:effectLst/>
                        <a:latin typeface="Calibri" panose="020F0502020204030204" pitchFamily="34" charset="0"/>
                        <a:ea typeface="SimSun" panose="02010600030101010101" pitchFamily="2" charset="-122"/>
                        <a:cs typeface="Times New Roman" panose="02020603050405020304" pitchFamily="18" charset="0"/>
                      </a:endParaRPr>
                    </a:p>
                  </a:txBody>
                  <a:tcPr marL="58849" marR="35188" marT="26088" marB="0"/>
                </a:tc>
                <a:tc>
                  <a:txBody>
                    <a:bodyPr/>
                    <a:lstStyle/>
                    <a:p>
                      <a:pPr marL="8890" marR="27305" indent="-8890" algn="ctr">
                        <a:lnSpc>
                          <a:spcPct val="106000"/>
                        </a:lnSpc>
                        <a:spcAft>
                          <a:spcPts val="0"/>
                        </a:spcAft>
                      </a:pPr>
                      <a:r>
                        <a:rPr lang="en-GB" sz="1000" kern="1200">
                          <a:effectLst/>
                        </a:rPr>
                        <a:t>9-12 </a:t>
                      </a:r>
                      <a:endParaRPr lang="en-GB" sz="1100">
                        <a:effectLst/>
                        <a:latin typeface="Calibri" panose="020F0502020204030204" pitchFamily="34" charset="0"/>
                        <a:ea typeface="SimSun" panose="02010600030101010101" pitchFamily="2" charset="-122"/>
                        <a:cs typeface="Times New Roman" panose="02020603050405020304" pitchFamily="18" charset="0"/>
                      </a:endParaRPr>
                    </a:p>
                  </a:txBody>
                  <a:tcPr marL="58849" marR="35188" marT="26088" marB="0"/>
                </a:tc>
                <a:tc>
                  <a:txBody>
                    <a:bodyPr/>
                    <a:lstStyle/>
                    <a:p>
                      <a:pPr marL="8890" marR="27305" indent="-8890" algn="ctr">
                        <a:lnSpc>
                          <a:spcPct val="106000"/>
                        </a:lnSpc>
                        <a:spcAft>
                          <a:spcPts val="0"/>
                        </a:spcAft>
                      </a:pPr>
                      <a:r>
                        <a:rPr lang="en-GB" sz="1000" kern="1200">
                          <a:effectLst/>
                        </a:rPr>
                        <a:t>13-16 </a:t>
                      </a:r>
                      <a:endParaRPr lang="en-GB" sz="1100">
                        <a:effectLst/>
                        <a:latin typeface="Calibri" panose="020F0502020204030204" pitchFamily="34" charset="0"/>
                        <a:ea typeface="SimSun" panose="02010600030101010101" pitchFamily="2" charset="-122"/>
                        <a:cs typeface="Times New Roman" panose="02020603050405020304" pitchFamily="18" charset="0"/>
                      </a:endParaRPr>
                    </a:p>
                  </a:txBody>
                  <a:tcPr marL="58849" marR="35188" marT="26088" marB="0"/>
                </a:tc>
                <a:tc>
                  <a:txBody>
                    <a:bodyPr/>
                    <a:lstStyle/>
                    <a:p>
                      <a:pPr marL="8890" marR="27305" indent="-8890" algn="ctr">
                        <a:lnSpc>
                          <a:spcPct val="106000"/>
                        </a:lnSpc>
                        <a:spcAft>
                          <a:spcPts val="0"/>
                        </a:spcAft>
                      </a:pPr>
                      <a:r>
                        <a:rPr lang="en-GB" sz="1000" kern="1200">
                          <a:effectLst/>
                        </a:rPr>
                        <a:t>17-20 </a:t>
                      </a:r>
                      <a:endParaRPr lang="en-GB" sz="1100">
                        <a:effectLst/>
                        <a:latin typeface="Calibri" panose="020F0502020204030204" pitchFamily="34" charset="0"/>
                        <a:ea typeface="SimSun" panose="02010600030101010101" pitchFamily="2" charset="-122"/>
                        <a:cs typeface="Times New Roman" panose="02020603050405020304" pitchFamily="18" charset="0"/>
                      </a:endParaRPr>
                    </a:p>
                  </a:txBody>
                  <a:tcPr marL="58849" marR="35188" marT="26088" marB="0"/>
                </a:tc>
                <a:extLst>
                  <a:ext uri="{0D108BD9-81ED-4DB2-BD59-A6C34878D82A}">
                    <a16:rowId xmlns:a16="http://schemas.microsoft.com/office/drawing/2014/main" val="2263289053"/>
                  </a:ext>
                </a:extLst>
              </a:tr>
              <a:tr h="1560599">
                <a:tc>
                  <a:txBody>
                    <a:bodyPr/>
                    <a:lstStyle/>
                    <a:p>
                      <a:pPr marL="8890" indent="-8890">
                        <a:lnSpc>
                          <a:spcPct val="106000"/>
                        </a:lnSpc>
                        <a:spcAft>
                          <a:spcPts val="0"/>
                        </a:spcAft>
                      </a:pPr>
                      <a:r>
                        <a:rPr lang="en-GB" sz="1000" kern="1200">
                          <a:effectLst/>
                        </a:rPr>
                        <a:t>Knowledge &amp; Understanding of Topic: Content chosen relevant and informative, with a depth of knowledge and understanding </a:t>
                      </a:r>
                      <a:endParaRPr lang="en-GB" sz="1100">
                        <a:effectLst/>
                        <a:latin typeface="Calibri" panose="020F0502020204030204" pitchFamily="34" charset="0"/>
                        <a:ea typeface="SimSun" panose="02010600030101010101" pitchFamily="2" charset="-122"/>
                        <a:cs typeface="Times New Roman" panose="02020603050405020304" pitchFamily="18" charset="0"/>
                      </a:endParaRPr>
                    </a:p>
                  </a:txBody>
                  <a:tcPr marL="58849" marR="35188" marT="26088" marB="0"/>
                </a:tc>
                <a:tc>
                  <a:txBody>
                    <a:bodyPr/>
                    <a:lstStyle/>
                    <a:p>
                      <a:pPr marL="8890" indent="-8890">
                        <a:lnSpc>
                          <a:spcPct val="106000"/>
                        </a:lnSpc>
                        <a:spcAft>
                          <a:spcPts val="0"/>
                        </a:spcAft>
                      </a:pPr>
                      <a:r>
                        <a:rPr lang="en-GB" sz="1000" kern="1200">
                          <a:effectLst/>
                        </a:rPr>
                        <a:t>Excellent and well informed understanding of theories and concepts involved with topic </a:t>
                      </a:r>
                      <a:endParaRPr lang="en-GB" sz="1100">
                        <a:effectLst/>
                        <a:latin typeface="Calibri" panose="020F0502020204030204" pitchFamily="34" charset="0"/>
                        <a:ea typeface="SimSun" panose="02010600030101010101" pitchFamily="2" charset="-122"/>
                        <a:cs typeface="Times New Roman" panose="02020603050405020304" pitchFamily="18" charset="0"/>
                      </a:endParaRPr>
                    </a:p>
                  </a:txBody>
                  <a:tcPr marL="58849" marR="35188" marT="26088" marB="0"/>
                </a:tc>
                <a:tc>
                  <a:txBody>
                    <a:bodyPr/>
                    <a:lstStyle/>
                    <a:p>
                      <a:pPr marL="8890" marR="27305" indent="-8890">
                        <a:lnSpc>
                          <a:spcPct val="106000"/>
                        </a:lnSpc>
                        <a:spcAft>
                          <a:spcPts val="0"/>
                        </a:spcAft>
                      </a:pPr>
                      <a:r>
                        <a:rPr lang="en-GB" sz="1000" kern="1200">
                          <a:effectLst/>
                        </a:rPr>
                        <a:t>Good understanding of theories and concepts involved with topic </a:t>
                      </a:r>
                      <a:endParaRPr lang="en-GB" sz="1100">
                        <a:effectLst/>
                        <a:latin typeface="Calibri" panose="020F0502020204030204" pitchFamily="34" charset="0"/>
                        <a:ea typeface="SimSun" panose="02010600030101010101" pitchFamily="2" charset="-122"/>
                        <a:cs typeface="Times New Roman" panose="02020603050405020304" pitchFamily="18" charset="0"/>
                      </a:endParaRPr>
                    </a:p>
                  </a:txBody>
                  <a:tcPr marL="58849" marR="35188" marT="26088" marB="0"/>
                </a:tc>
                <a:tc>
                  <a:txBody>
                    <a:bodyPr/>
                    <a:lstStyle/>
                    <a:p>
                      <a:pPr marL="8890" marR="18415" indent="-8890">
                        <a:lnSpc>
                          <a:spcPct val="106000"/>
                        </a:lnSpc>
                        <a:spcAft>
                          <a:spcPts val="0"/>
                        </a:spcAft>
                      </a:pPr>
                      <a:r>
                        <a:rPr lang="en-GB" sz="1000" kern="1200">
                          <a:effectLst/>
                        </a:rPr>
                        <a:t>Demonstrate satisfactory knowledge and understanding of topics theories and concepts </a:t>
                      </a:r>
                      <a:endParaRPr lang="en-GB" sz="1100">
                        <a:effectLst/>
                        <a:latin typeface="Calibri" panose="020F0502020204030204" pitchFamily="34" charset="0"/>
                        <a:ea typeface="SimSun" panose="02010600030101010101" pitchFamily="2" charset="-122"/>
                        <a:cs typeface="Times New Roman" panose="02020603050405020304" pitchFamily="18" charset="0"/>
                      </a:endParaRPr>
                    </a:p>
                  </a:txBody>
                  <a:tcPr marL="58849" marR="35188" marT="26088" marB="0"/>
                </a:tc>
                <a:tc>
                  <a:txBody>
                    <a:bodyPr/>
                    <a:lstStyle/>
                    <a:p>
                      <a:pPr marL="8890" marR="18415" indent="-8890">
                        <a:lnSpc>
                          <a:spcPct val="106000"/>
                        </a:lnSpc>
                        <a:spcAft>
                          <a:spcPts val="0"/>
                        </a:spcAft>
                      </a:pPr>
                      <a:r>
                        <a:rPr lang="en-GB" sz="1000" kern="1200">
                          <a:effectLst/>
                        </a:rPr>
                        <a:t>Adequate content, and limited depth of knowledge and understanding </a:t>
                      </a:r>
                      <a:endParaRPr lang="en-GB" sz="1100">
                        <a:effectLst/>
                        <a:latin typeface="Calibri" panose="020F0502020204030204" pitchFamily="34" charset="0"/>
                        <a:ea typeface="SimSun" panose="02010600030101010101" pitchFamily="2" charset="-122"/>
                        <a:cs typeface="Times New Roman" panose="02020603050405020304" pitchFamily="18" charset="0"/>
                      </a:endParaRPr>
                    </a:p>
                  </a:txBody>
                  <a:tcPr marL="58849" marR="35188" marT="26088" marB="0"/>
                </a:tc>
                <a:tc>
                  <a:txBody>
                    <a:bodyPr/>
                    <a:lstStyle/>
                    <a:p>
                      <a:pPr marL="8890" indent="-8890">
                        <a:lnSpc>
                          <a:spcPct val="106000"/>
                        </a:lnSpc>
                        <a:spcAft>
                          <a:spcPts val="0"/>
                        </a:spcAft>
                      </a:pPr>
                      <a:r>
                        <a:rPr lang="en-GB" sz="1000" kern="1200">
                          <a:effectLst/>
                        </a:rPr>
                        <a:t>Inadequate content and limited depth of knowledge and understanding </a:t>
                      </a:r>
                      <a:endParaRPr lang="en-GB" sz="1100">
                        <a:effectLst/>
                        <a:latin typeface="Calibri" panose="020F0502020204030204" pitchFamily="34" charset="0"/>
                        <a:ea typeface="SimSun" panose="02010600030101010101" pitchFamily="2" charset="-122"/>
                        <a:cs typeface="Times New Roman" panose="02020603050405020304" pitchFamily="18" charset="0"/>
                      </a:endParaRPr>
                    </a:p>
                  </a:txBody>
                  <a:tcPr marL="58849" marR="35188" marT="26088" marB="0"/>
                </a:tc>
                <a:extLst>
                  <a:ext uri="{0D108BD9-81ED-4DB2-BD59-A6C34878D82A}">
                    <a16:rowId xmlns:a16="http://schemas.microsoft.com/office/drawing/2014/main" val="181006093"/>
                  </a:ext>
                </a:extLst>
              </a:tr>
              <a:tr h="1342684">
                <a:tc>
                  <a:txBody>
                    <a:bodyPr/>
                    <a:lstStyle/>
                    <a:p>
                      <a:pPr marL="8890" indent="-8890">
                        <a:lnSpc>
                          <a:spcPct val="106000"/>
                        </a:lnSpc>
                        <a:spcAft>
                          <a:spcPts val="0"/>
                        </a:spcAft>
                      </a:pPr>
                      <a:r>
                        <a:rPr lang="en-GB" sz="1000" kern="1200">
                          <a:effectLst/>
                        </a:rPr>
                        <a:t>Cognitive Skills: Logical development and analysis of information: Topics supported by examples, to the required level of detail </a:t>
                      </a:r>
                      <a:endParaRPr lang="en-GB" sz="1100">
                        <a:effectLst/>
                        <a:latin typeface="Calibri" panose="020F0502020204030204" pitchFamily="34" charset="0"/>
                        <a:ea typeface="SimSun" panose="02010600030101010101" pitchFamily="2" charset="-122"/>
                        <a:cs typeface="Times New Roman" panose="02020603050405020304" pitchFamily="18" charset="0"/>
                      </a:endParaRPr>
                    </a:p>
                  </a:txBody>
                  <a:tcPr marL="58849" marR="35188" marT="26088" marB="0"/>
                </a:tc>
                <a:tc>
                  <a:txBody>
                    <a:bodyPr/>
                    <a:lstStyle/>
                    <a:p>
                      <a:pPr marL="8890" indent="-8890">
                        <a:lnSpc>
                          <a:spcPct val="106000"/>
                        </a:lnSpc>
                        <a:spcAft>
                          <a:spcPts val="0"/>
                        </a:spcAft>
                      </a:pPr>
                      <a:r>
                        <a:rPr lang="en-GB" sz="1000" kern="1200">
                          <a:effectLst/>
                        </a:rPr>
                        <a:t>Offers a tightly structured, logical and cogent argument with good integration between theories and concepts. </a:t>
                      </a:r>
                      <a:endParaRPr lang="en-GB" sz="1100">
                        <a:effectLst/>
                        <a:latin typeface="Calibri" panose="020F0502020204030204" pitchFamily="34" charset="0"/>
                        <a:ea typeface="SimSun" panose="02010600030101010101" pitchFamily="2" charset="-122"/>
                        <a:cs typeface="Times New Roman" panose="02020603050405020304" pitchFamily="18" charset="0"/>
                      </a:endParaRPr>
                    </a:p>
                  </a:txBody>
                  <a:tcPr marL="58849" marR="35188" marT="26088" marB="0"/>
                </a:tc>
                <a:tc>
                  <a:txBody>
                    <a:bodyPr/>
                    <a:lstStyle/>
                    <a:p>
                      <a:pPr marL="8890" indent="-8890">
                        <a:lnSpc>
                          <a:spcPct val="106000"/>
                        </a:lnSpc>
                        <a:spcAft>
                          <a:spcPts val="0"/>
                        </a:spcAft>
                      </a:pPr>
                      <a:r>
                        <a:rPr lang="en-GB" sz="1000" kern="1200">
                          <a:effectLst/>
                        </a:rPr>
                        <a:t>Undertakes a systematic debate of the issues with some integration between theories and concepts</a:t>
                      </a:r>
                      <a:endParaRPr lang="en-GB" sz="1100">
                        <a:effectLst/>
                        <a:latin typeface="Calibri" panose="020F0502020204030204" pitchFamily="34" charset="0"/>
                        <a:ea typeface="SimSun" panose="02010600030101010101" pitchFamily="2" charset="-122"/>
                        <a:cs typeface="Times New Roman" panose="02020603050405020304" pitchFamily="18" charset="0"/>
                      </a:endParaRPr>
                    </a:p>
                  </a:txBody>
                  <a:tcPr marL="58849" marR="35188" marT="26088" marB="0"/>
                </a:tc>
                <a:tc>
                  <a:txBody>
                    <a:bodyPr/>
                    <a:lstStyle/>
                    <a:p>
                      <a:pPr marL="8890" indent="-8890">
                        <a:lnSpc>
                          <a:spcPct val="106000"/>
                        </a:lnSpc>
                        <a:spcAft>
                          <a:spcPts val="0"/>
                        </a:spcAft>
                      </a:pPr>
                      <a:r>
                        <a:rPr lang="en-GB" sz="1000" kern="1200">
                          <a:effectLst/>
                        </a:rPr>
                        <a:t>Observable structure with appropriate application of theory </a:t>
                      </a:r>
                      <a:endParaRPr lang="en-GB" sz="1100">
                        <a:effectLst/>
                        <a:latin typeface="Calibri" panose="020F0502020204030204" pitchFamily="34" charset="0"/>
                        <a:ea typeface="SimSun" panose="02010600030101010101" pitchFamily="2" charset="-122"/>
                        <a:cs typeface="Times New Roman" panose="02020603050405020304" pitchFamily="18" charset="0"/>
                      </a:endParaRPr>
                    </a:p>
                  </a:txBody>
                  <a:tcPr marL="58849" marR="35188" marT="26088" marB="0"/>
                </a:tc>
                <a:tc>
                  <a:txBody>
                    <a:bodyPr/>
                    <a:lstStyle/>
                    <a:p>
                      <a:pPr marL="8890" indent="-8890">
                        <a:lnSpc>
                          <a:spcPct val="106000"/>
                        </a:lnSpc>
                        <a:spcAft>
                          <a:spcPts val="0"/>
                        </a:spcAft>
                      </a:pPr>
                      <a:r>
                        <a:rPr lang="en-GB" sz="1000" kern="1200">
                          <a:effectLst/>
                        </a:rPr>
                        <a:t>Structure is loose with theory presented separately though essay title still addressed. </a:t>
                      </a:r>
                      <a:endParaRPr lang="en-GB" sz="1100">
                        <a:effectLst/>
                        <a:latin typeface="Calibri" panose="020F0502020204030204" pitchFamily="34" charset="0"/>
                        <a:ea typeface="SimSun" panose="02010600030101010101" pitchFamily="2" charset="-122"/>
                        <a:cs typeface="Times New Roman" panose="02020603050405020304" pitchFamily="18" charset="0"/>
                      </a:endParaRPr>
                    </a:p>
                  </a:txBody>
                  <a:tcPr marL="58849" marR="35188" marT="26088" marB="0"/>
                </a:tc>
                <a:tc>
                  <a:txBody>
                    <a:bodyPr/>
                    <a:lstStyle/>
                    <a:p>
                      <a:pPr marL="8890" indent="-8890">
                        <a:lnSpc>
                          <a:spcPct val="106000"/>
                        </a:lnSpc>
                        <a:spcAft>
                          <a:spcPts val="0"/>
                        </a:spcAft>
                      </a:pPr>
                      <a:r>
                        <a:rPr lang="en-GB" sz="1000" kern="1200">
                          <a:effectLst/>
                        </a:rPr>
                        <a:t>Lack of logical development of concepts and theories.</a:t>
                      </a:r>
                      <a:endParaRPr lang="en-GB" sz="1100">
                        <a:effectLst/>
                        <a:latin typeface="Calibri" panose="020F0502020204030204" pitchFamily="34" charset="0"/>
                        <a:ea typeface="SimSun" panose="02010600030101010101" pitchFamily="2" charset="-122"/>
                        <a:cs typeface="Times New Roman" panose="02020603050405020304" pitchFamily="18" charset="0"/>
                      </a:endParaRPr>
                    </a:p>
                  </a:txBody>
                  <a:tcPr marL="58849" marR="35188" marT="26088" marB="0"/>
                </a:tc>
                <a:extLst>
                  <a:ext uri="{0D108BD9-81ED-4DB2-BD59-A6C34878D82A}">
                    <a16:rowId xmlns:a16="http://schemas.microsoft.com/office/drawing/2014/main" val="2795841923"/>
                  </a:ext>
                </a:extLst>
              </a:tr>
              <a:tr h="1342684">
                <a:tc>
                  <a:txBody>
                    <a:bodyPr/>
                    <a:lstStyle/>
                    <a:p>
                      <a:pPr marL="8890" indent="-8890">
                        <a:lnSpc>
                          <a:spcPct val="106000"/>
                        </a:lnSpc>
                        <a:spcAft>
                          <a:spcPts val="0"/>
                        </a:spcAft>
                      </a:pPr>
                      <a:r>
                        <a:rPr lang="en-GB" sz="1000" kern="1200">
                          <a:effectLst/>
                        </a:rPr>
                        <a:t>Reading and References: Reference to sources including directions for further study </a:t>
                      </a:r>
                      <a:endParaRPr lang="en-GB" sz="1100">
                        <a:effectLst/>
                        <a:latin typeface="Calibri" panose="020F0502020204030204" pitchFamily="34" charset="0"/>
                        <a:ea typeface="SimSun" panose="02010600030101010101" pitchFamily="2" charset="-122"/>
                        <a:cs typeface="Times New Roman" panose="02020603050405020304" pitchFamily="18" charset="0"/>
                      </a:endParaRPr>
                    </a:p>
                  </a:txBody>
                  <a:tcPr marL="58849" marR="35188" marT="26088" marB="0"/>
                </a:tc>
                <a:tc>
                  <a:txBody>
                    <a:bodyPr/>
                    <a:lstStyle/>
                    <a:p>
                      <a:pPr marL="8890" marR="8890" indent="-8890">
                        <a:lnSpc>
                          <a:spcPct val="98000"/>
                        </a:lnSpc>
                        <a:spcAft>
                          <a:spcPts val="0"/>
                        </a:spcAft>
                      </a:pPr>
                      <a:r>
                        <a:rPr lang="en-GB" sz="1000" kern="1200">
                          <a:effectLst/>
                        </a:rPr>
                        <a:t>Broad and relevant readings examined and used selectively and effectively</a:t>
                      </a:r>
                      <a:endParaRPr lang="en-GB" sz="1100">
                        <a:effectLst/>
                        <a:latin typeface="Calibri" panose="020F0502020204030204" pitchFamily="34" charset="0"/>
                        <a:ea typeface="SimSun" panose="02010600030101010101" pitchFamily="2" charset="-122"/>
                        <a:cs typeface="Times New Roman" panose="02020603050405020304" pitchFamily="18" charset="0"/>
                      </a:endParaRPr>
                    </a:p>
                  </a:txBody>
                  <a:tcPr marL="58849" marR="35188" marT="26088" marB="0"/>
                </a:tc>
                <a:tc>
                  <a:txBody>
                    <a:bodyPr/>
                    <a:lstStyle/>
                    <a:p>
                      <a:pPr marL="8890" marR="27305" indent="-8890">
                        <a:lnSpc>
                          <a:spcPct val="106000"/>
                        </a:lnSpc>
                        <a:spcAft>
                          <a:spcPts val="0"/>
                        </a:spcAft>
                      </a:pPr>
                      <a:r>
                        <a:rPr lang="en-GB" sz="1000" kern="1200">
                          <a:effectLst/>
                        </a:rPr>
                        <a:t>Good range of appropriate references used effectively</a:t>
                      </a:r>
                      <a:endParaRPr lang="en-GB" sz="1100">
                        <a:effectLst/>
                        <a:latin typeface="Calibri" panose="020F0502020204030204" pitchFamily="34" charset="0"/>
                        <a:ea typeface="SimSun" panose="02010600030101010101" pitchFamily="2" charset="-122"/>
                        <a:cs typeface="Times New Roman" panose="02020603050405020304" pitchFamily="18" charset="0"/>
                      </a:endParaRPr>
                    </a:p>
                  </a:txBody>
                  <a:tcPr marL="58849" marR="35188" marT="26088" marB="0"/>
                </a:tc>
                <a:tc>
                  <a:txBody>
                    <a:bodyPr/>
                    <a:lstStyle/>
                    <a:p>
                      <a:pPr marL="8890" indent="-8890">
                        <a:lnSpc>
                          <a:spcPct val="106000"/>
                        </a:lnSpc>
                        <a:spcAft>
                          <a:spcPts val="0"/>
                        </a:spcAft>
                      </a:pPr>
                      <a:r>
                        <a:rPr lang="en-GB" sz="1000" kern="1200">
                          <a:effectLst/>
                        </a:rPr>
                        <a:t>Conventional (6) references and readings used effectively</a:t>
                      </a:r>
                      <a:endParaRPr lang="en-GB" sz="1100">
                        <a:effectLst/>
                        <a:latin typeface="Calibri" panose="020F0502020204030204" pitchFamily="34" charset="0"/>
                        <a:ea typeface="SimSun" panose="02010600030101010101" pitchFamily="2" charset="-122"/>
                        <a:cs typeface="Times New Roman" panose="02020603050405020304" pitchFamily="18" charset="0"/>
                      </a:endParaRPr>
                    </a:p>
                  </a:txBody>
                  <a:tcPr marL="58849" marR="35188" marT="26088" marB="0"/>
                </a:tc>
                <a:tc>
                  <a:txBody>
                    <a:bodyPr/>
                    <a:lstStyle/>
                    <a:p>
                      <a:pPr marL="8890" indent="-8890">
                        <a:lnSpc>
                          <a:spcPct val="106000"/>
                        </a:lnSpc>
                        <a:spcAft>
                          <a:spcPts val="0"/>
                        </a:spcAft>
                      </a:pPr>
                      <a:r>
                        <a:rPr lang="en-GB" sz="1000" kern="1200">
                          <a:effectLst/>
                        </a:rPr>
                        <a:t>Adequate range but limited effective use of references </a:t>
                      </a:r>
                      <a:endParaRPr lang="en-GB" sz="1100">
                        <a:effectLst/>
                        <a:latin typeface="Calibri" panose="020F0502020204030204" pitchFamily="34" charset="0"/>
                        <a:ea typeface="SimSun" panose="02010600030101010101" pitchFamily="2" charset="-122"/>
                        <a:cs typeface="Times New Roman" panose="02020603050405020304" pitchFamily="18" charset="0"/>
                      </a:endParaRPr>
                    </a:p>
                  </a:txBody>
                  <a:tcPr marL="58849" marR="35188" marT="26088" marB="0"/>
                </a:tc>
                <a:tc>
                  <a:txBody>
                    <a:bodyPr/>
                    <a:lstStyle/>
                    <a:p>
                      <a:pPr marL="8890" indent="-8890">
                        <a:lnSpc>
                          <a:spcPct val="106000"/>
                        </a:lnSpc>
                        <a:spcAft>
                          <a:spcPts val="0"/>
                        </a:spcAft>
                      </a:pPr>
                      <a:r>
                        <a:rPr lang="en-GB" sz="1000" kern="1200">
                          <a:effectLst/>
                        </a:rPr>
                        <a:t>Critique relies on limited, non-academic, or no references; and unexamined personal opinion </a:t>
                      </a:r>
                      <a:endParaRPr lang="en-GB" sz="1100">
                        <a:effectLst/>
                        <a:latin typeface="Calibri" panose="020F0502020204030204" pitchFamily="34" charset="0"/>
                        <a:ea typeface="SimSun" panose="02010600030101010101" pitchFamily="2" charset="-122"/>
                        <a:cs typeface="Times New Roman" panose="02020603050405020304" pitchFamily="18" charset="0"/>
                      </a:endParaRPr>
                    </a:p>
                  </a:txBody>
                  <a:tcPr marL="58849" marR="35188" marT="26088" marB="0"/>
                </a:tc>
                <a:extLst>
                  <a:ext uri="{0D108BD9-81ED-4DB2-BD59-A6C34878D82A}">
                    <a16:rowId xmlns:a16="http://schemas.microsoft.com/office/drawing/2014/main" val="1617785816"/>
                  </a:ext>
                </a:extLst>
              </a:tr>
              <a:tr h="1888035">
                <a:tc>
                  <a:txBody>
                    <a:bodyPr/>
                    <a:lstStyle/>
                    <a:p>
                      <a:pPr marL="8890" indent="-8890">
                        <a:lnSpc>
                          <a:spcPct val="106000"/>
                        </a:lnSpc>
                        <a:spcAft>
                          <a:spcPts val="0"/>
                        </a:spcAft>
                      </a:pPr>
                      <a:r>
                        <a:rPr lang="en-GB" sz="1000" kern="1200">
                          <a:effectLst/>
                        </a:rPr>
                        <a:t>Presentation:</a:t>
                      </a:r>
                      <a:endParaRPr lang="en-GB" sz="1100">
                        <a:effectLst/>
                      </a:endParaRPr>
                    </a:p>
                    <a:p>
                      <a:pPr marL="8890" indent="-8890">
                        <a:lnSpc>
                          <a:spcPct val="106000"/>
                        </a:lnSpc>
                        <a:spcAft>
                          <a:spcPts val="0"/>
                        </a:spcAft>
                      </a:pPr>
                      <a:r>
                        <a:rPr lang="en-GB" sz="1000" kern="1200">
                          <a:effectLst/>
                        </a:rPr>
                        <a:t>Communication:</a:t>
                      </a:r>
                      <a:endParaRPr lang="en-GB" sz="1100">
                        <a:effectLst/>
                      </a:endParaRPr>
                    </a:p>
                    <a:p>
                      <a:pPr marL="8890" marR="164465" indent="-8890">
                        <a:lnSpc>
                          <a:spcPct val="106000"/>
                        </a:lnSpc>
                        <a:spcAft>
                          <a:spcPts val="0"/>
                        </a:spcAft>
                      </a:pPr>
                      <a:r>
                        <a:rPr lang="en-GB" sz="1000" kern="1200">
                          <a:effectLst/>
                        </a:rPr>
                        <a:t>interesting, relevant language; explanation of terminology; clear and concise; </a:t>
                      </a:r>
                      <a:endParaRPr lang="en-GB" sz="1100">
                        <a:effectLst/>
                        <a:latin typeface="Calibri" panose="020F0502020204030204" pitchFamily="34" charset="0"/>
                        <a:ea typeface="SimSun" panose="02010600030101010101" pitchFamily="2" charset="-122"/>
                        <a:cs typeface="Times New Roman" panose="02020603050405020304" pitchFamily="18" charset="0"/>
                      </a:endParaRPr>
                    </a:p>
                  </a:txBody>
                  <a:tcPr marL="58849" marR="35188" marT="26088" marB="0"/>
                </a:tc>
                <a:tc>
                  <a:txBody>
                    <a:bodyPr/>
                    <a:lstStyle/>
                    <a:p>
                      <a:pPr marL="8890" indent="-8890">
                        <a:lnSpc>
                          <a:spcPct val="98000"/>
                        </a:lnSpc>
                        <a:spcAft>
                          <a:spcPts val="0"/>
                        </a:spcAft>
                      </a:pPr>
                      <a:r>
                        <a:rPr lang="en-GB" sz="1000" kern="1200">
                          <a:effectLst/>
                        </a:rPr>
                        <a:t>Communication: Very well expressed </a:t>
                      </a:r>
                      <a:endParaRPr lang="en-GB" sz="1100">
                        <a:effectLst/>
                        <a:latin typeface="Calibri" panose="020F0502020204030204" pitchFamily="34" charset="0"/>
                        <a:ea typeface="SimSun" panose="02010600030101010101" pitchFamily="2" charset="-122"/>
                        <a:cs typeface="Times New Roman" panose="02020603050405020304" pitchFamily="18" charset="0"/>
                      </a:endParaRPr>
                    </a:p>
                  </a:txBody>
                  <a:tcPr marL="58849" marR="35188" marT="26088" marB="0"/>
                </a:tc>
                <a:tc>
                  <a:txBody>
                    <a:bodyPr/>
                    <a:lstStyle/>
                    <a:p>
                      <a:pPr marL="8890" indent="-8890">
                        <a:lnSpc>
                          <a:spcPct val="98000"/>
                        </a:lnSpc>
                        <a:spcAft>
                          <a:spcPts val="0"/>
                        </a:spcAft>
                      </a:pPr>
                      <a:r>
                        <a:rPr lang="en-GB" sz="1000" kern="1200">
                          <a:effectLst/>
                        </a:rPr>
                        <a:t>Communication: Very well expressed; minor errors </a:t>
                      </a:r>
                      <a:endParaRPr lang="en-GB" sz="1100">
                        <a:effectLst/>
                      </a:endParaRPr>
                    </a:p>
                    <a:p>
                      <a:pPr marL="8890" indent="-8890">
                        <a:lnSpc>
                          <a:spcPct val="106000"/>
                        </a:lnSpc>
                        <a:spcAft>
                          <a:spcPts val="0"/>
                        </a:spcAft>
                      </a:pPr>
                      <a:r>
                        <a:rPr lang="en-GB" sz="1000" kern="1200">
                          <a:effectLst/>
                        </a:rPr>
                        <a:t> </a:t>
                      </a:r>
                      <a:endParaRPr lang="en-GB" sz="1100">
                        <a:effectLst/>
                      </a:endParaRPr>
                    </a:p>
                    <a:p>
                      <a:pPr marL="8890" indent="-8890">
                        <a:lnSpc>
                          <a:spcPct val="106000"/>
                        </a:lnSpc>
                        <a:spcAft>
                          <a:spcPts val="0"/>
                        </a:spcAft>
                      </a:pPr>
                      <a:r>
                        <a:rPr lang="en-GB" sz="1000" kern="1200">
                          <a:effectLst/>
                        </a:rPr>
                        <a:t> </a:t>
                      </a:r>
                      <a:endParaRPr lang="en-GB" sz="1100">
                        <a:effectLst/>
                        <a:latin typeface="Calibri" panose="020F0502020204030204" pitchFamily="34" charset="0"/>
                        <a:ea typeface="SimSun" panose="02010600030101010101" pitchFamily="2" charset="-122"/>
                        <a:cs typeface="Times New Roman" panose="02020603050405020304" pitchFamily="18" charset="0"/>
                      </a:endParaRPr>
                    </a:p>
                  </a:txBody>
                  <a:tcPr marL="58849" marR="35188" marT="26088" marB="0"/>
                </a:tc>
                <a:tc>
                  <a:txBody>
                    <a:bodyPr/>
                    <a:lstStyle/>
                    <a:p>
                      <a:pPr marL="8890" indent="-8890">
                        <a:lnSpc>
                          <a:spcPct val="106000"/>
                        </a:lnSpc>
                        <a:spcAft>
                          <a:spcPts val="0"/>
                        </a:spcAft>
                      </a:pPr>
                      <a:r>
                        <a:rPr lang="en-GB" sz="1000" kern="1200">
                          <a:effectLst/>
                        </a:rPr>
                        <a:t>Communication: Generally well expressed; some errors but not enough to obscure meaning</a:t>
                      </a:r>
                      <a:endParaRPr lang="en-GB" sz="1100">
                        <a:effectLst/>
                      </a:endParaRPr>
                    </a:p>
                    <a:p>
                      <a:pPr marL="8890" indent="-8890">
                        <a:lnSpc>
                          <a:spcPct val="106000"/>
                        </a:lnSpc>
                        <a:spcAft>
                          <a:spcPts val="0"/>
                        </a:spcAft>
                      </a:pPr>
                      <a:r>
                        <a:rPr lang="en-GB" sz="1000" kern="1200">
                          <a:effectLst/>
                        </a:rPr>
                        <a:t> </a:t>
                      </a:r>
                      <a:endParaRPr lang="en-GB" sz="1100">
                        <a:effectLst/>
                      </a:endParaRPr>
                    </a:p>
                    <a:p>
                      <a:pPr marL="8890" indent="-8890">
                        <a:lnSpc>
                          <a:spcPct val="106000"/>
                        </a:lnSpc>
                        <a:spcAft>
                          <a:spcPts val="0"/>
                        </a:spcAft>
                      </a:pPr>
                      <a:r>
                        <a:rPr lang="en-GB" sz="1000" kern="1200">
                          <a:effectLst/>
                        </a:rPr>
                        <a:t> </a:t>
                      </a:r>
                      <a:endParaRPr lang="en-GB" sz="1100">
                        <a:effectLst/>
                        <a:latin typeface="Calibri" panose="020F0502020204030204" pitchFamily="34" charset="0"/>
                        <a:ea typeface="SimSun" panose="02010600030101010101" pitchFamily="2" charset="-122"/>
                        <a:cs typeface="Times New Roman" panose="02020603050405020304" pitchFamily="18" charset="0"/>
                      </a:endParaRPr>
                    </a:p>
                  </a:txBody>
                  <a:tcPr marL="58849" marR="35188" marT="26088" marB="0"/>
                </a:tc>
                <a:tc>
                  <a:txBody>
                    <a:bodyPr/>
                    <a:lstStyle/>
                    <a:p>
                      <a:pPr marL="8890" indent="-8890">
                        <a:lnSpc>
                          <a:spcPct val="98000"/>
                        </a:lnSpc>
                        <a:spcAft>
                          <a:spcPts val="0"/>
                        </a:spcAft>
                      </a:pPr>
                      <a:r>
                        <a:rPr lang="en-GB" sz="1000" kern="1200">
                          <a:effectLst/>
                        </a:rPr>
                        <a:t>Communication: Unclear expression at times; errors sometimes obscure meaning </a:t>
                      </a:r>
                      <a:endParaRPr lang="en-GB" sz="1100">
                        <a:effectLst/>
                        <a:latin typeface="Calibri" panose="020F0502020204030204" pitchFamily="34" charset="0"/>
                        <a:ea typeface="SimSun" panose="02010600030101010101" pitchFamily="2" charset="-122"/>
                        <a:cs typeface="Times New Roman" panose="02020603050405020304" pitchFamily="18" charset="0"/>
                      </a:endParaRPr>
                    </a:p>
                  </a:txBody>
                  <a:tcPr marL="58849" marR="35188" marT="26088" marB="0"/>
                </a:tc>
                <a:tc>
                  <a:txBody>
                    <a:bodyPr/>
                    <a:lstStyle/>
                    <a:p>
                      <a:pPr marL="8890" indent="-8890">
                        <a:lnSpc>
                          <a:spcPct val="98000"/>
                        </a:lnSpc>
                        <a:spcAft>
                          <a:spcPts val="0"/>
                        </a:spcAft>
                      </a:pPr>
                      <a:r>
                        <a:rPr lang="en-GB" sz="1000" kern="1200" dirty="0">
                          <a:effectLst/>
                        </a:rPr>
                        <a:t>Communication: Unclear and confusing</a:t>
                      </a:r>
                      <a:endParaRPr lang="en-GB" sz="1100" dirty="0">
                        <a:effectLst/>
                      </a:endParaRPr>
                    </a:p>
                    <a:p>
                      <a:pPr marL="8890" indent="-8890">
                        <a:lnSpc>
                          <a:spcPct val="106000"/>
                        </a:lnSpc>
                        <a:spcAft>
                          <a:spcPts val="0"/>
                        </a:spcAft>
                      </a:pPr>
                      <a:r>
                        <a:rPr lang="en-GB" sz="1000" kern="1200" dirty="0">
                          <a:effectLst/>
                        </a:rPr>
                        <a:t> </a:t>
                      </a:r>
                      <a:endParaRPr lang="en-GB" sz="1100" dirty="0">
                        <a:effectLst/>
                      </a:endParaRPr>
                    </a:p>
                    <a:p>
                      <a:pPr marL="8890" indent="-8890">
                        <a:lnSpc>
                          <a:spcPct val="106000"/>
                        </a:lnSpc>
                        <a:spcAft>
                          <a:spcPts val="0"/>
                        </a:spcAft>
                      </a:pPr>
                      <a:r>
                        <a:rPr lang="en-GB" sz="1000" kern="1200" dirty="0">
                          <a:effectLst/>
                        </a:rPr>
                        <a:t> </a:t>
                      </a:r>
                      <a:endParaRPr lang="en-GB" sz="1100" dirty="0">
                        <a:effectLst/>
                        <a:latin typeface="Calibri" panose="020F0502020204030204" pitchFamily="34" charset="0"/>
                        <a:ea typeface="SimSun" panose="02010600030101010101" pitchFamily="2" charset="-122"/>
                        <a:cs typeface="Times New Roman" panose="02020603050405020304" pitchFamily="18" charset="0"/>
                      </a:endParaRPr>
                    </a:p>
                  </a:txBody>
                  <a:tcPr marL="58849" marR="35188" marT="26088" marB="0"/>
                </a:tc>
                <a:extLst>
                  <a:ext uri="{0D108BD9-81ED-4DB2-BD59-A6C34878D82A}">
                    <a16:rowId xmlns:a16="http://schemas.microsoft.com/office/drawing/2014/main" val="1203724663"/>
                  </a:ext>
                </a:extLst>
              </a:tr>
            </a:tbl>
          </a:graphicData>
        </a:graphic>
      </p:graphicFrame>
      <p:sp>
        <p:nvSpPr>
          <p:cNvPr id="5" name="Rectangle 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zh-CN" sz="1200" b="1" i="0" u="none" strike="noStrike" cap="none" normalizeH="0" baseline="0">
                <a:ln>
                  <a:noFill/>
                </a:ln>
                <a:solidFill>
                  <a:schemeClr val="tx1"/>
                </a:solidFill>
                <a:effectLst/>
                <a:latin typeface="Calibri" panose="020F0502020204030204" pitchFamily="34" charset="0"/>
                <a:ea typeface="SimSun" panose="02010600030101010101" pitchFamily="2" charset="-122"/>
                <a:cs typeface="Times New Roman" panose="02020603050405020304" pitchFamily="18" charset="0"/>
              </a:rPr>
              <a:t>Level Descriptors for essay and report</a:t>
            </a:r>
            <a:endParaRPr kumimoji="0" lang="en-GB" altLang="zh-CN"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211912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Seminar Activity 1</a:t>
            </a:r>
          </a:p>
        </p:txBody>
      </p:sp>
      <p:sp>
        <p:nvSpPr>
          <p:cNvPr id="3" name="Content Placeholder 2"/>
          <p:cNvSpPr>
            <a:spLocks noGrp="1"/>
          </p:cNvSpPr>
          <p:nvPr>
            <p:ph idx="1"/>
          </p:nvPr>
        </p:nvSpPr>
        <p:spPr>
          <a:xfrm>
            <a:off x="179512" y="1417638"/>
            <a:ext cx="8424936" cy="5440362"/>
          </a:xfrm>
        </p:spPr>
        <p:txBody>
          <a:bodyPr>
            <a:noAutofit/>
          </a:bodyPr>
          <a:lstStyle/>
          <a:p>
            <a:pPr marL="114300" indent="0">
              <a:buNone/>
            </a:pPr>
            <a:r>
              <a:rPr lang="en-GB" sz="1600" dirty="0"/>
              <a:t>In breakout groups, look at the guide structure given for one of the topics (Slides 14-17 in today’s lecture). Read &amp; allocate the tasks below to each member of your group. Discuss what each person needs to be researching. Spend up to 30 minutes to find your information;</a:t>
            </a:r>
          </a:p>
          <a:p>
            <a:pPr marL="114300" indent="0">
              <a:buNone/>
            </a:pPr>
            <a:endParaRPr lang="en-GB" sz="1600" dirty="0"/>
          </a:p>
          <a:p>
            <a:pPr marL="571500" indent="-457200">
              <a:buFont typeface="+mj-lt"/>
              <a:buAutoNum type="arabicPeriod"/>
            </a:pPr>
            <a:r>
              <a:rPr lang="en-GB" sz="1600" dirty="0"/>
              <a:t>From the relevant lectures related to your chosen topic, find 4 points of relevant information; e.g. definitions, statistics, policies to share with the group</a:t>
            </a:r>
          </a:p>
          <a:p>
            <a:pPr marL="571500" indent="-457200">
              <a:buFont typeface="+mj-lt"/>
              <a:buAutoNum type="arabicPeriod"/>
            </a:pPr>
            <a:r>
              <a:rPr lang="en-GB" sz="1600" dirty="0"/>
              <a:t>Identify page numbers in the </a:t>
            </a:r>
            <a:r>
              <a:rPr lang="en-GB" sz="1600" dirty="0" err="1"/>
              <a:t>Koretext</a:t>
            </a:r>
            <a:r>
              <a:rPr lang="en-GB" sz="1600" dirty="0"/>
              <a:t> which address 4 terms presented in the guide structure.</a:t>
            </a:r>
          </a:p>
          <a:p>
            <a:pPr marL="571500" indent="-457200">
              <a:buFont typeface="+mj-lt"/>
              <a:buAutoNum type="arabicPeriod"/>
            </a:pPr>
            <a:r>
              <a:rPr lang="en-GB" sz="1600" dirty="0"/>
              <a:t>Find 2 books or journals on the Library Search which address supporting children in early years or schools e.g. with their; </a:t>
            </a:r>
          </a:p>
          <a:p>
            <a:pPr marL="777240" lvl="2" indent="0">
              <a:buNone/>
            </a:pPr>
            <a:r>
              <a:rPr lang="en-GB" sz="1600" dirty="0"/>
              <a:t>a) cognitive development, </a:t>
            </a:r>
          </a:p>
          <a:p>
            <a:pPr marL="777240" lvl="2" indent="0">
              <a:buNone/>
            </a:pPr>
            <a:r>
              <a:rPr lang="en-GB" sz="1600" dirty="0"/>
              <a:t>b) emotional development, </a:t>
            </a:r>
          </a:p>
          <a:p>
            <a:pPr marL="777240" lvl="2" indent="0">
              <a:buNone/>
            </a:pPr>
            <a:r>
              <a:rPr lang="en-GB" sz="1600" dirty="0"/>
              <a:t>c) language/literacy development (and, children with SEND, or Bilingual children)</a:t>
            </a:r>
          </a:p>
          <a:p>
            <a:pPr marL="777240" lvl="2" indent="0">
              <a:buNone/>
            </a:pPr>
            <a:r>
              <a:rPr lang="en-GB" sz="1600" dirty="0"/>
              <a:t>d) Children from different cultural backgrounds</a:t>
            </a:r>
          </a:p>
          <a:p>
            <a:pPr marL="571500" indent="-457200">
              <a:buFont typeface="+mj-lt"/>
              <a:buAutoNum type="arabicPeriod"/>
            </a:pPr>
            <a:r>
              <a:rPr lang="en-GB" sz="1600" dirty="0"/>
              <a:t>Find on Google Books, two books which broadly address the theories relevant to the topic in the guide structure. </a:t>
            </a:r>
          </a:p>
          <a:p>
            <a:pPr marL="571500" indent="-457200">
              <a:buFont typeface="+mj-lt"/>
              <a:buAutoNum type="arabicPeriod"/>
            </a:pPr>
            <a:endParaRPr lang="en-GB" sz="1800" dirty="0"/>
          </a:p>
          <a:p>
            <a:pPr marL="114300" indent="0">
              <a:buNone/>
            </a:pPr>
            <a:r>
              <a:rPr lang="en-GB" sz="1800" dirty="0"/>
              <a:t>Share findings with your group. How easy or difficult was it to find the info? How useful do you think the sources will be to your assignment?</a:t>
            </a:r>
          </a:p>
          <a:p>
            <a:pPr marL="114300" indent="0">
              <a:buNone/>
            </a:pPr>
            <a:endParaRPr lang="en-GB" sz="1800" dirty="0"/>
          </a:p>
        </p:txBody>
      </p:sp>
    </p:spTree>
    <p:extLst>
      <p:ext uri="{BB962C8B-B14F-4D97-AF65-F5344CB8AC3E}">
        <p14:creationId xmlns:p14="http://schemas.microsoft.com/office/powerpoint/2010/main" val="36096677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Seminar Activity 2 - Introduction</a:t>
            </a:r>
          </a:p>
        </p:txBody>
      </p:sp>
      <p:sp>
        <p:nvSpPr>
          <p:cNvPr id="3" name="Content Placeholder 2"/>
          <p:cNvSpPr>
            <a:spLocks noGrp="1"/>
          </p:cNvSpPr>
          <p:nvPr>
            <p:ph idx="1"/>
          </p:nvPr>
        </p:nvSpPr>
        <p:spPr/>
        <p:txBody>
          <a:bodyPr>
            <a:normAutofit fontScale="92500" lnSpcReduction="20000"/>
          </a:bodyPr>
          <a:lstStyle/>
          <a:p>
            <a:pPr marL="114300" indent="0">
              <a:buNone/>
            </a:pPr>
            <a:r>
              <a:rPr lang="en-US" dirty="0"/>
              <a:t>In the full group, complete these sentences &amp; share to help structure your introduction;</a:t>
            </a:r>
          </a:p>
          <a:p>
            <a:endParaRPr lang="en-US" dirty="0"/>
          </a:p>
          <a:p>
            <a:pPr marL="571500" indent="-457200">
              <a:buFont typeface="+mj-lt"/>
              <a:buAutoNum type="arabicPeriod"/>
            </a:pPr>
            <a:r>
              <a:rPr lang="en-US" dirty="0"/>
              <a:t>In this module, we have had to reflect by applying theories to our own personal, academic and professional selves. Reflection is important because…….</a:t>
            </a:r>
          </a:p>
          <a:p>
            <a:pPr marL="571500" indent="-457200">
              <a:buFont typeface="+mj-lt"/>
              <a:buAutoNum type="arabicPeriod"/>
            </a:pPr>
            <a:r>
              <a:rPr lang="en-US" dirty="0"/>
              <a:t>I feel that I have gained most knowledge from this module from studying the topics………</a:t>
            </a:r>
          </a:p>
          <a:p>
            <a:pPr marL="571500" indent="-457200">
              <a:buFont typeface="+mj-lt"/>
              <a:buAutoNum type="arabicPeriod"/>
            </a:pPr>
            <a:r>
              <a:rPr lang="en-US" dirty="0"/>
              <a:t>The skills I have mostly developed in this module are……..</a:t>
            </a:r>
          </a:p>
          <a:p>
            <a:pPr marL="571500" indent="-457200">
              <a:buFont typeface="+mj-lt"/>
              <a:buAutoNum type="arabicPeriod"/>
            </a:pPr>
            <a:r>
              <a:rPr lang="en-US" dirty="0"/>
              <a:t>This development will be particularly important to me in future for…………</a:t>
            </a:r>
          </a:p>
          <a:p>
            <a:pPr marL="571500" indent="-457200">
              <a:buFont typeface="+mj-lt"/>
              <a:buAutoNum type="arabicPeriod"/>
            </a:pPr>
            <a:r>
              <a:rPr lang="en-US" dirty="0">
                <a:solidFill>
                  <a:srgbClr val="0070C0"/>
                </a:solidFill>
              </a:rPr>
              <a:t>The two themes to be considered in this reflective report are…..&amp;….</a:t>
            </a:r>
            <a:endParaRPr lang="en-GB" dirty="0"/>
          </a:p>
          <a:p>
            <a:pPr marL="114300" indent="0">
              <a:buNone/>
            </a:pPr>
            <a:r>
              <a:rPr lang="en-GB" dirty="0">
                <a:solidFill>
                  <a:srgbClr val="0070C0"/>
                </a:solidFill>
              </a:rPr>
              <a:t>Q&amp;A</a:t>
            </a:r>
          </a:p>
          <a:p>
            <a:pPr marL="114300" indent="0">
              <a:buNone/>
            </a:pPr>
            <a:r>
              <a:rPr lang="en-GB" dirty="0">
                <a:solidFill>
                  <a:srgbClr val="0070C0"/>
                </a:solidFill>
              </a:rPr>
              <a:t>Hand in a </a:t>
            </a:r>
            <a:r>
              <a:rPr lang="en-GB">
                <a:solidFill>
                  <a:srgbClr val="0070C0"/>
                </a:solidFill>
              </a:rPr>
              <a:t>draft Fri 19</a:t>
            </a:r>
            <a:r>
              <a:rPr lang="en-GB" baseline="30000">
                <a:solidFill>
                  <a:srgbClr val="0070C0"/>
                </a:solidFill>
              </a:rPr>
              <a:t>th</a:t>
            </a:r>
            <a:r>
              <a:rPr lang="en-GB">
                <a:solidFill>
                  <a:srgbClr val="0070C0"/>
                </a:solidFill>
              </a:rPr>
              <a:t> March</a:t>
            </a:r>
            <a:endParaRPr lang="en-GB" dirty="0">
              <a:solidFill>
                <a:srgbClr val="0070C0"/>
              </a:solidFill>
            </a:endParaRPr>
          </a:p>
          <a:p>
            <a:pPr marL="114300" indent="0">
              <a:buNone/>
            </a:pPr>
            <a:r>
              <a:rPr lang="en-GB" dirty="0">
                <a:solidFill>
                  <a:srgbClr val="0070C0"/>
                </a:solidFill>
              </a:rPr>
              <a:t>Tutor to allocate a time (this week or next for a 1:1 tutorial in Week 23/24.</a:t>
            </a:r>
            <a:endParaRPr lang="en-US" dirty="0">
              <a:solidFill>
                <a:srgbClr val="0070C0"/>
              </a:solidFill>
            </a:endParaRPr>
          </a:p>
        </p:txBody>
      </p:sp>
    </p:spTree>
    <p:extLst>
      <p:ext uri="{BB962C8B-B14F-4D97-AF65-F5344CB8AC3E}">
        <p14:creationId xmlns:p14="http://schemas.microsoft.com/office/powerpoint/2010/main" val="10351964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Last teaching weeks</a:t>
            </a:r>
          </a:p>
        </p:txBody>
      </p:sp>
      <p:sp>
        <p:nvSpPr>
          <p:cNvPr id="3" name="Content Placeholder 2"/>
          <p:cNvSpPr>
            <a:spLocks noGrp="1"/>
          </p:cNvSpPr>
          <p:nvPr>
            <p:ph idx="1"/>
          </p:nvPr>
        </p:nvSpPr>
        <p:spPr/>
        <p:txBody>
          <a:bodyPr>
            <a:normAutofit/>
          </a:bodyPr>
          <a:lstStyle/>
          <a:p>
            <a:pPr marL="114300" indent="0">
              <a:buNone/>
            </a:pPr>
            <a:r>
              <a:rPr lang="en-GB" b="1" dirty="0"/>
              <a:t>Last Weeks:</a:t>
            </a:r>
          </a:p>
          <a:p>
            <a:pPr marL="114300" indent="0">
              <a:buNone/>
            </a:pPr>
            <a:r>
              <a:rPr lang="en-GB" dirty="0"/>
              <a:t>	</a:t>
            </a:r>
            <a:r>
              <a:rPr lang="en-GB" b="1" dirty="0"/>
              <a:t>Week 22</a:t>
            </a:r>
          </a:p>
          <a:p>
            <a:pPr marL="114300" indent="0">
              <a:buNone/>
            </a:pPr>
            <a:r>
              <a:rPr lang="en-GB" dirty="0"/>
              <a:t>	Fri 19</a:t>
            </a:r>
            <a:r>
              <a:rPr lang="en-GB" baseline="30000" dirty="0"/>
              <a:t>th</a:t>
            </a:r>
            <a:r>
              <a:rPr lang="en-GB" dirty="0"/>
              <a:t> March – Submit Draft of first section of report</a:t>
            </a:r>
          </a:p>
          <a:p>
            <a:pPr marL="114300" indent="0">
              <a:buNone/>
            </a:pPr>
            <a:r>
              <a:rPr lang="en-GB" dirty="0"/>
              <a:t>	Tuesday 16th – Lecture/seminars Critical Thinking</a:t>
            </a:r>
          </a:p>
          <a:p>
            <a:pPr marL="114300" indent="0">
              <a:buNone/>
            </a:pPr>
            <a:r>
              <a:rPr lang="en-GB" dirty="0"/>
              <a:t>	</a:t>
            </a:r>
            <a:r>
              <a:rPr lang="en-GB" b="1" dirty="0"/>
              <a:t>Week 23</a:t>
            </a:r>
          </a:p>
          <a:p>
            <a:pPr marL="114300" indent="0">
              <a:buNone/>
            </a:pPr>
            <a:r>
              <a:rPr lang="en-GB" dirty="0"/>
              <a:t>	Tuesday 23rd  March – Tutor feedback on drafts and Q&amp;A</a:t>
            </a:r>
          </a:p>
          <a:p>
            <a:pPr marL="114300" indent="0">
              <a:buNone/>
            </a:pPr>
            <a:r>
              <a:rPr lang="en-GB" b="1" dirty="0"/>
              <a:t>Mon 29</a:t>
            </a:r>
            <a:r>
              <a:rPr lang="en-GB" b="1" baseline="30000" dirty="0"/>
              <a:t>th</a:t>
            </a:r>
            <a:r>
              <a:rPr lang="en-GB" b="1" dirty="0"/>
              <a:t> March -  Fri 9</a:t>
            </a:r>
            <a:r>
              <a:rPr lang="en-GB" b="1" baseline="30000" dirty="0"/>
              <a:t>th</a:t>
            </a:r>
            <a:r>
              <a:rPr lang="en-GB" b="1" dirty="0"/>
              <a:t> April – Easter Break</a:t>
            </a:r>
          </a:p>
          <a:p>
            <a:pPr marL="114300" indent="0">
              <a:buNone/>
            </a:pPr>
            <a:r>
              <a:rPr lang="en-GB" dirty="0"/>
              <a:t>	</a:t>
            </a:r>
            <a:r>
              <a:rPr lang="en-GB" b="1" dirty="0"/>
              <a:t>Week 24</a:t>
            </a:r>
          </a:p>
          <a:p>
            <a:pPr marL="114300" indent="0">
              <a:buNone/>
            </a:pPr>
            <a:r>
              <a:rPr lang="en-GB" dirty="0"/>
              <a:t>	Tuesday 13</a:t>
            </a:r>
            <a:r>
              <a:rPr lang="en-GB" baseline="30000" dirty="0"/>
              <a:t>th</a:t>
            </a:r>
            <a:r>
              <a:rPr lang="en-GB" dirty="0"/>
              <a:t> April  –Employability &amp; Assignment Support; 	</a:t>
            </a:r>
          </a:p>
          <a:p>
            <a:pPr marL="114300" indent="0">
              <a:buNone/>
            </a:pPr>
            <a:r>
              <a:rPr lang="en-GB" dirty="0"/>
              <a:t>	</a:t>
            </a:r>
            <a:r>
              <a:rPr lang="en-GB" b="1" dirty="0"/>
              <a:t>Wednesday 28</a:t>
            </a:r>
            <a:r>
              <a:rPr lang="en-GB" b="1" baseline="30000" dirty="0"/>
              <a:t>th</a:t>
            </a:r>
            <a:r>
              <a:rPr lang="en-GB" b="1" dirty="0"/>
              <a:t> April – MDX Deadline	</a:t>
            </a:r>
            <a:r>
              <a:rPr lang="en-GB" dirty="0"/>
              <a:t>	</a:t>
            </a:r>
          </a:p>
          <a:p>
            <a:pPr marL="114300" indent="0">
              <a:buNone/>
            </a:pPr>
            <a:endParaRPr lang="en-GB" dirty="0"/>
          </a:p>
        </p:txBody>
      </p:sp>
    </p:spTree>
    <p:extLst>
      <p:ext uri="{BB962C8B-B14F-4D97-AF65-F5344CB8AC3E}">
        <p14:creationId xmlns:p14="http://schemas.microsoft.com/office/powerpoint/2010/main" val="13164726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7825680" cy="1786210"/>
          </a:xfrm>
        </p:spPr>
        <p:txBody>
          <a:bodyPr/>
          <a:lstStyle/>
          <a:p>
            <a:br>
              <a:rPr lang="en-GB" dirty="0"/>
            </a:br>
            <a:r>
              <a:rPr lang="en-GB" dirty="0"/>
              <a:t>Assignment 2: Reflective Report</a:t>
            </a:r>
          </a:p>
        </p:txBody>
      </p:sp>
      <p:sp>
        <p:nvSpPr>
          <p:cNvPr id="3" name="Content Placeholder 2"/>
          <p:cNvSpPr>
            <a:spLocks noGrp="1"/>
          </p:cNvSpPr>
          <p:nvPr>
            <p:ph idx="1"/>
          </p:nvPr>
        </p:nvSpPr>
        <p:spPr/>
        <p:txBody>
          <a:bodyPr/>
          <a:lstStyle/>
          <a:p>
            <a:endParaRPr lang="en-GB" dirty="0"/>
          </a:p>
          <a:p>
            <a:pPr marL="114300" indent="0">
              <a:buNone/>
            </a:pPr>
            <a:endParaRPr lang="en-GB" dirty="0"/>
          </a:p>
          <a:p>
            <a:pPr marL="114300" lvl="0" indent="0">
              <a:buClr>
                <a:srgbClr val="93A299"/>
              </a:buClr>
              <a:buNone/>
            </a:pPr>
            <a:r>
              <a:rPr lang="en-US" sz="3600" dirty="0">
                <a:solidFill>
                  <a:srgbClr val="292934"/>
                </a:solidFill>
              </a:rPr>
              <a:t>Demonstrate understanding of key approaches to learning by applying a selection to self and to educational settings</a:t>
            </a:r>
          </a:p>
          <a:p>
            <a:endParaRPr lang="en-GB" dirty="0"/>
          </a:p>
        </p:txBody>
      </p:sp>
    </p:spTree>
    <p:extLst>
      <p:ext uri="{BB962C8B-B14F-4D97-AF65-F5344CB8AC3E}">
        <p14:creationId xmlns:p14="http://schemas.microsoft.com/office/powerpoint/2010/main" val="13323993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b="1" dirty="0"/>
              <a:t>Aim of the Assignment</a:t>
            </a:r>
          </a:p>
        </p:txBody>
      </p:sp>
      <p:sp>
        <p:nvSpPr>
          <p:cNvPr id="3" name="Content Placeholder 2"/>
          <p:cNvSpPr>
            <a:spLocks noGrp="1"/>
          </p:cNvSpPr>
          <p:nvPr>
            <p:ph idx="1"/>
          </p:nvPr>
        </p:nvSpPr>
        <p:spPr>
          <a:xfrm>
            <a:off x="457200" y="1417638"/>
            <a:ext cx="8003232" cy="5440362"/>
          </a:xfrm>
        </p:spPr>
        <p:txBody>
          <a:bodyPr>
            <a:noAutofit/>
          </a:bodyPr>
          <a:lstStyle/>
          <a:p>
            <a:pPr marL="0" indent="0">
              <a:buNone/>
            </a:pPr>
            <a:r>
              <a:rPr lang="en-GB" sz="2000" dirty="0"/>
              <a:t>The aim of this assignment is to meet the Learning Objectives for the Module;</a:t>
            </a:r>
          </a:p>
          <a:p>
            <a:pPr marL="0" indent="0">
              <a:buNone/>
            </a:pPr>
            <a:endParaRPr lang="en-GB" sz="2000" dirty="0"/>
          </a:p>
          <a:p>
            <a:pPr marL="571500" indent="-571500"/>
            <a:r>
              <a:rPr lang="en-GB" sz="2000" b="1" dirty="0"/>
              <a:t>Examine and explore ways that people learn (LO4)</a:t>
            </a:r>
            <a:r>
              <a:rPr lang="en-GB" sz="2000" dirty="0"/>
              <a:t> (e.g. Bandura, Piaget, Vygotsky) and how this has informed pedagogies. </a:t>
            </a:r>
          </a:p>
          <a:p>
            <a:pPr marL="571500" indent="-571500"/>
            <a:r>
              <a:rPr lang="en-GB" sz="2000" b="1" dirty="0"/>
              <a:t>Evaluate factors contributing to cognitive development (LO1)</a:t>
            </a:r>
            <a:r>
              <a:rPr lang="en-GB" sz="2000" dirty="0"/>
              <a:t> (e.g. Language, Intelligence, Special Needs, Self-efficacy)</a:t>
            </a:r>
          </a:p>
          <a:p>
            <a:pPr marL="571500" indent="-571500"/>
            <a:r>
              <a:rPr lang="en-GB" sz="2000" b="1" dirty="0"/>
              <a:t>Explore how broader social influences can impact on a child’s educational experiences and achievement (LO3) </a:t>
            </a:r>
            <a:r>
              <a:rPr lang="en-GB" sz="2000" dirty="0"/>
              <a:t>(Bronfenbrenner, Early Years Settings and Schools, SEND Support, Disadvantage, Gender, Ethnicity)</a:t>
            </a:r>
          </a:p>
          <a:p>
            <a:pPr marL="571500" indent="-571500"/>
            <a:r>
              <a:rPr lang="en-GB" sz="2000" b="1" dirty="0"/>
              <a:t>Demonstrate skills of self-reflection (LO5) </a:t>
            </a:r>
            <a:r>
              <a:rPr lang="en-GB" sz="2000" dirty="0"/>
              <a:t>on own learning, personal &amp; professional experiences (through Tasks &amp; Report)</a:t>
            </a:r>
          </a:p>
          <a:p>
            <a:pPr marL="0" indent="0">
              <a:buNone/>
            </a:pPr>
            <a:endParaRPr lang="en-GB" sz="2000" dirty="0"/>
          </a:p>
        </p:txBody>
      </p:sp>
    </p:spTree>
    <p:extLst>
      <p:ext uri="{BB962C8B-B14F-4D97-AF65-F5344CB8AC3E}">
        <p14:creationId xmlns:p14="http://schemas.microsoft.com/office/powerpoint/2010/main" val="40277015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Assignment Objective</a:t>
            </a:r>
          </a:p>
        </p:txBody>
      </p:sp>
      <p:sp>
        <p:nvSpPr>
          <p:cNvPr id="3" name="Content Placeholder 2"/>
          <p:cNvSpPr>
            <a:spLocks noGrp="1"/>
          </p:cNvSpPr>
          <p:nvPr>
            <p:ph idx="1"/>
          </p:nvPr>
        </p:nvSpPr>
        <p:spPr/>
        <p:txBody>
          <a:bodyPr>
            <a:normAutofit/>
          </a:bodyPr>
          <a:lstStyle/>
          <a:p>
            <a:r>
              <a:rPr lang="en-GB" sz="2800" dirty="0"/>
              <a:t>Produce a </a:t>
            </a:r>
            <a:r>
              <a:rPr lang="en-GB" sz="2800" b="1" dirty="0"/>
              <a:t>Reflective Report </a:t>
            </a:r>
            <a:r>
              <a:rPr lang="en-GB" sz="2800" dirty="0"/>
              <a:t>applying theories learned within the module and based on the </a:t>
            </a:r>
            <a:r>
              <a:rPr lang="en-GB" sz="2800" b="1" dirty="0"/>
              <a:t>completion of 10 Tasks </a:t>
            </a:r>
            <a:r>
              <a:rPr lang="en-GB" sz="2800" dirty="0"/>
              <a:t>outlined in the 1202 Workbook. </a:t>
            </a:r>
          </a:p>
          <a:p>
            <a:pPr marL="114300" indent="0">
              <a:buNone/>
            </a:pPr>
            <a:endParaRPr lang="en-GB" sz="2800" dirty="0"/>
          </a:p>
          <a:p>
            <a:r>
              <a:rPr lang="en-GB" sz="2800" dirty="0"/>
              <a:t>The report should have a </a:t>
            </a:r>
            <a:r>
              <a:rPr lang="en-GB" sz="2800" b="1" dirty="0"/>
              <a:t>Title Page</a:t>
            </a:r>
            <a:r>
              <a:rPr lang="en-GB" sz="2800" dirty="0"/>
              <a:t>, a </a:t>
            </a:r>
            <a:r>
              <a:rPr lang="en-GB" sz="2800" b="1" dirty="0"/>
              <a:t>Contents Page</a:t>
            </a:r>
            <a:r>
              <a:rPr lang="en-GB" sz="2800" dirty="0"/>
              <a:t>, </a:t>
            </a:r>
            <a:r>
              <a:rPr lang="en-GB" sz="2800" b="1" dirty="0"/>
              <a:t>Subheadings</a:t>
            </a:r>
            <a:r>
              <a:rPr lang="en-GB" sz="2800" dirty="0"/>
              <a:t>, An </a:t>
            </a:r>
            <a:r>
              <a:rPr lang="en-GB" sz="2800" b="1" dirty="0"/>
              <a:t>Appendix (of 10 completed, corrected tasks) </a:t>
            </a:r>
            <a:r>
              <a:rPr lang="en-GB" sz="2800" dirty="0"/>
              <a:t>and a </a:t>
            </a:r>
            <a:r>
              <a:rPr lang="en-GB" sz="2800" b="1" dirty="0"/>
              <a:t>Bibliography </a:t>
            </a:r>
            <a:r>
              <a:rPr lang="en-GB" sz="2800" dirty="0"/>
              <a:t>(which can include the references used for the tasks themselves).</a:t>
            </a:r>
          </a:p>
        </p:txBody>
      </p:sp>
    </p:spTree>
    <p:extLst>
      <p:ext uri="{BB962C8B-B14F-4D97-AF65-F5344CB8AC3E}">
        <p14:creationId xmlns:p14="http://schemas.microsoft.com/office/powerpoint/2010/main" val="13960646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114300" indent="0"/>
            <a:r>
              <a:rPr lang="en-US" sz="4800" dirty="0"/>
              <a:t>Title Page</a:t>
            </a:r>
          </a:p>
        </p:txBody>
      </p:sp>
      <p:sp>
        <p:nvSpPr>
          <p:cNvPr id="3" name="Content Placeholder 2"/>
          <p:cNvSpPr>
            <a:spLocks noGrp="1"/>
          </p:cNvSpPr>
          <p:nvPr>
            <p:ph idx="1"/>
          </p:nvPr>
        </p:nvSpPr>
        <p:spPr/>
        <p:txBody>
          <a:bodyPr>
            <a:normAutofit lnSpcReduction="10000"/>
          </a:bodyPr>
          <a:lstStyle/>
          <a:p>
            <a:pPr marL="114300" indent="0">
              <a:buNone/>
            </a:pPr>
            <a:endParaRPr lang="en-US" sz="3200" dirty="0"/>
          </a:p>
          <a:p>
            <a:r>
              <a:rPr lang="en-US" sz="3200" dirty="0"/>
              <a:t>Demonstrate understanding of key approaches to learning by applying a selection to self, and to educational settings.</a:t>
            </a:r>
          </a:p>
          <a:p>
            <a:endParaRPr lang="en-US" sz="3200" dirty="0"/>
          </a:p>
          <a:p>
            <a:r>
              <a:rPr lang="en-US" sz="3200" dirty="0"/>
              <a:t>Seminar Tutor Name:</a:t>
            </a:r>
          </a:p>
          <a:p>
            <a:r>
              <a:rPr lang="en-US" sz="3200" dirty="0"/>
              <a:t>Student Name/Number</a:t>
            </a:r>
          </a:p>
          <a:p>
            <a:r>
              <a:rPr lang="en-US" sz="3200" dirty="0"/>
              <a:t>Date</a:t>
            </a:r>
          </a:p>
          <a:p>
            <a:endParaRPr lang="en-GB" dirty="0"/>
          </a:p>
        </p:txBody>
      </p:sp>
    </p:spTree>
    <p:extLst>
      <p:ext uri="{BB962C8B-B14F-4D97-AF65-F5344CB8AC3E}">
        <p14:creationId xmlns:p14="http://schemas.microsoft.com/office/powerpoint/2010/main" val="22690712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GB" dirty="0"/>
            </a:br>
            <a:r>
              <a:rPr lang="en-GB" dirty="0"/>
              <a:t>Example - Contents Page</a:t>
            </a:r>
            <a:br>
              <a:rPr lang="en-GB" dirty="0"/>
            </a:br>
            <a:endParaRPr lang="en-GB" dirty="0"/>
          </a:p>
        </p:txBody>
      </p:sp>
      <p:sp>
        <p:nvSpPr>
          <p:cNvPr id="3" name="Content Placeholder 2"/>
          <p:cNvSpPr>
            <a:spLocks noGrp="1"/>
          </p:cNvSpPr>
          <p:nvPr>
            <p:ph idx="1"/>
          </p:nvPr>
        </p:nvSpPr>
        <p:spPr/>
        <p:txBody>
          <a:bodyPr>
            <a:normAutofit lnSpcReduction="10000"/>
          </a:bodyPr>
          <a:lstStyle/>
          <a:p>
            <a:endParaRPr lang="en-GB" dirty="0"/>
          </a:p>
          <a:p>
            <a:pPr marL="114300" indent="0">
              <a:buNone/>
            </a:pPr>
            <a:r>
              <a:rPr lang="en-GB" sz="3600" dirty="0"/>
              <a:t>	Introduction		p. 2</a:t>
            </a:r>
          </a:p>
          <a:p>
            <a:pPr marL="114300" indent="0">
              <a:buNone/>
            </a:pPr>
            <a:r>
              <a:rPr lang="en-GB" sz="3600" dirty="0"/>
              <a:t>	Theme 1			p. 2</a:t>
            </a:r>
          </a:p>
          <a:p>
            <a:pPr marL="114300" indent="0">
              <a:buNone/>
            </a:pPr>
            <a:r>
              <a:rPr lang="en-GB" sz="3600" dirty="0"/>
              <a:t>	Theme 2			p. 3</a:t>
            </a:r>
          </a:p>
          <a:p>
            <a:pPr marL="114300" indent="0">
              <a:buNone/>
            </a:pPr>
            <a:r>
              <a:rPr lang="en-GB" sz="3600" dirty="0"/>
              <a:t>	Conclusion		p. 4</a:t>
            </a:r>
          </a:p>
          <a:p>
            <a:pPr marL="114300" indent="0">
              <a:buNone/>
            </a:pPr>
            <a:r>
              <a:rPr lang="en-GB" sz="3600" dirty="0"/>
              <a:t>	Bibliography		p. 5</a:t>
            </a:r>
          </a:p>
          <a:p>
            <a:pPr marL="114300" indent="0">
              <a:buNone/>
            </a:pPr>
            <a:r>
              <a:rPr lang="en-GB" sz="3600" dirty="0"/>
              <a:t>	Appendices   p. 6-20 (Includes 10 	completed tasks)</a:t>
            </a:r>
          </a:p>
        </p:txBody>
      </p:sp>
    </p:spTree>
    <p:extLst>
      <p:ext uri="{BB962C8B-B14F-4D97-AF65-F5344CB8AC3E}">
        <p14:creationId xmlns:p14="http://schemas.microsoft.com/office/powerpoint/2010/main" val="37779552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Introduction</a:t>
            </a:r>
          </a:p>
        </p:txBody>
      </p:sp>
      <p:sp>
        <p:nvSpPr>
          <p:cNvPr id="3" name="Content Placeholder 2"/>
          <p:cNvSpPr>
            <a:spLocks noGrp="1"/>
          </p:cNvSpPr>
          <p:nvPr>
            <p:ph idx="1"/>
          </p:nvPr>
        </p:nvSpPr>
        <p:spPr/>
        <p:txBody>
          <a:bodyPr/>
          <a:lstStyle/>
          <a:p>
            <a:endParaRPr lang="en-GB" dirty="0"/>
          </a:p>
          <a:p>
            <a:r>
              <a:rPr lang="en-GB" sz="4400" dirty="0"/>
              <a:t>The introduction to the report suggests the </a:t>
            </a:r>
            <a:r>
              <a:rPr lang="en-GB" sz="4400" dirty="0">
                <a:solidFill>
                  <a:srgbClr val="0070C0"/>
                </a:solidFill>
              </a:rPr>
              <a:t>aim</a:t>
            </a:r>
            <a:r>
              <a:rPr lang="en-GB" sz="4400" dirty="0"/>
              <a:t> of the report and </a:t>
            </a:r>
            <a:r>
              <a:rPr lang="en-GB" sz="4400" dirty="0">
                <a:solidFill>
                  <a:srgbClr val="0070C0"/>
                </a:solidFill>
              </a:rPr>
              <a:t>signposts the topics </a:t>
            </a:r>
            <a:r>
              <a:rPr lang="en-GB" sz="4400" dirty="0"/>
              <a:t>to be covered</a:t>
            </a:r>
          </a:p>
        </p:txBody>
      </p:sp>
    </p:spTree>
    <p:extLst>
      <p:ext uri="{BB962C8B-B14F-4D97-AF65-F5344CB8AC3E}">
        <p14:creationId xmlns:p14="http://schemas.microsoft.com/office/powerpoint/2010/main" val="290624915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961</TotalTime>
  <Words>3184</Words>
  <Application>Microsoft Macintosh PowerPoint</Application>
  <PresentationFormat>On-screen Show (4:3)</PresentationFormat>
  <Paragraphs>235</Paragraphs>
  <Slides>29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Cambria</vt:lpstr>
      <vt:lpstr>Adjacency</vt:lpstr>
      <vt:lpstr>Approaches to Learning</vt:lpstr>
      <vt:lpstr>Approaches to Learning</vt:lpstr>
      <vt:lpstr>Last teaching weeks</vt:lpstr>
      <vt:lpstr> Assignment 2: Reflective Report</vt:lpstr>
      <vt:lpstr>Aim of the Assignment</vt:lpstr>
      <vt:lpstr>Assignment Objective</vt:lpstr>
      <vt:lpstr>Title Page</vt:lpstr>
      <vt:lpstr> Example - Contents Page </vt:lpstr>
      <vt:lpstr>Introduction</vt:lpstr>
      <vt:lpstr>Example content for introduction (100 words)</vt:lpstr>
      <vt:lpstr>Example Introduction (Approx. 100 words)</vt:lpstr>
      <vt:lpstr> MAIN BODY: Consider theories studied this term. Choose TWO themes from the following that you feel have helped you to understand better; your personal, academic and future professional life:  (600 + 600 words) </vt:lpstr>
      <vt:lpstr>PowerPoint Presentation</vt:lpstr>
      <vt:lpstr>  Theme 1 – Constructing our knowledge of the world; Constructivism - Consider ways that you, within an early years setting or school, could employ Piaget’s and Vygotsky’s theories. Discuss possible practical problems in implementing the theories (Tasks  4 &amp; 5) (Lecture 8, 9 &amp; 16)  </vt:lpstr>
      <vt:lpstr>  Theme 2 - Personal attributes; Discuss  your own  self-esteem, self-efficacy and self-regulation,  multiple &amp; emotional intelligences, and how quality educational settings nurture  these in children (Task  6, 8 &amp; 10a) (Lectures 11 - 15) </vt:lpstr>
      <vt:lpstr> Theme 3 -Communication; Consider ways that you have been supported in terms of your language &amp; literacy (including SEND or EAL experiences),  and  how you could support children effectively in terms of language &amp; literacy development.  (including those with SEND or EAL) (Task 9 &amp; 10a) (Lecture 14 &amp;  16 &amp; 1203 Lectures) </vt:lpstr>
      <vt:lpstr>  Theme 4 - Social Influences; Consider how children’s education is (and your own has been) affected by wider social influences such as wealth &amp; poverty, gender and/or ethnicity (Refer to Bronfenbrenner’s Macrosystem and statistical evidence) (Task 6, 7 &amp; 10b) (Lecture 1, 19 &amp; 20) </vt:lpstr>
      <vt:lpstr>Demonstrate critical thinking</vt:lpstr>
      <vt:lpstr>Report Conclusion  </vt:lpstr>
      <vt:lpstr>Example Conclusion (100 words)</vt:lpstr>
      <vt:lpstr>Bibliography</vt:lpstr>
      <vt:lpstr>Harvard Referencing</vt:lpstr>
      <vt:lpstr>PowerPoint Presentation</vt:lpstr>
      <vt:lpstr>PowerPoint Presentation</vt:lpstr>
      <vt:lpstr>Bibliography</vt:lpstr>
      <vt:lpstr>Appendix</vt:lpstr>
      <vt:lpstr>PowerPoint Presentation</vt:lpstr>
      <vt:lpstr>Seminar Activity 1</vt:lpstr>
      <vt:lpstr>Seminar Activity 2 - Introduction</vt:lpstr>
    </vt:vector>
  </TitlesOfParts>
  <Company>Middlesex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Approaches to Learning</dc:title>
  <dc:creator>Vicky Burghardt</dc:creator>
  <cp:lastModifiedBy>Ranya Bouhiaoui</cp:lastModifiedBy>
  <cp:revision>109</cp:revision>
  <dcterms:created xsi:type="dcterms:W3CDTF">2016-01-27T11:09:24Z</dcterms:created>
  <dcterms:modified xsi:type="dcterms:W3CDTF">2022-04-10T23:06:53Z</dcterms:modified>
</cp:coreProperties>
</file>